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Average"/>
      <p:regular r:id="rId24"/>
    </p:embeddedFont>
    <p:embeddedFont>
      <p:font typeface="Oswald"/>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Average-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Oswald-bold.fntdata"/><Relationship Id="rId25"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oomberg.com/features/2016-united-airlines-struggle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Clr>
                <a:schemeClr val="dk1"/>
              </a:buClr>
              <a:buSzPct val="110000"/>
              <a:buFont typeface="Arial"/>
              <a:buNone/>
            </a:pPr>
            <a:r>
              <a:rPr lang="en-GB" sz="1000"/>
              <a:t>This reinforces our earlier claim that there is no visible correlation between United Airline Stock Price and Twitter Sentiments.</a:t>
            </a:r>
          </a:p>
          <a:p>
            <a:pPr lvl="0" rtl="0">
              <a:spcBef>
                <a:spcPts val="0"/>
              </a:spcBef>
              <a:buClr>
                <a:schemeClr val="dk1"/>
              </a:buClr>
              <a:buSzPct val="110000"/>
              <a:buFont typeface="Arial"/>
              <a:buNone/>
            </a:pPr>
            <a:r>
              <a:rPr lang="en-GB" sz="1000">
                <a:latin typeface="Average"/>
                <a:ea typeface="Average"/>
                <a:cs typeface="Average"/>
                <a:sym typeface="Average"/>
              </a:rPr>
              <a:t>r = (n*(SUM(X,Y) - (SUM(X) * (SUM(Y))) / SQRT((n*SUM(X^2) - SUM(X)^2)*(n*SUM(Y^2) - SUM(Y)^2))</a:t>
            </a:r>
          </a:p>
          <a:p>
            <a:pPr lvl="0" rtl="0">
              <a:spcBef>
                <a:spcPts val="0"/>
              </a:spcBef>
              <a:buClr>
                <a:schemeClr val="dk1"/>
              </a:buClr>
              <a:buSzPct val="110000"/>
              <a:buFont typeface="Arial"/>
              <a:buNone/>
            </a:pPr>
            <a:r>
              <a:t/>
            </a:r>
            <a:endParaRPr sz="1000">
              <a:latin typeface="Average"/>
              <a:ea typeface="Average"/>
              <a:cs typeface="Average"/>
              <a:sym typeface="Average"/>
            </a:endParaRPr>
          </a:p>
          <a:p>
            <a:pPr lvl="0">
              <a:spcBef>
                <a:spcPts val="0"/>
              </a:spcBef>
              <a:buClr>
                <a:schemeClr val="dk1"/>
              </a:buClr>
              <a:buSzPct val="110000"/>
              <a:buFont typeface="Arial"/>
              <a:buNone/>
            </a:pPr>
            <a:r>
              <a:t/>
            </a:r>
            <a:endParaRPr sz="1000"/>
          </a:p>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b="1" lang="en-GB" sz="1000">
                <a:solidFill>
                  <a:srgbClr val="333333"/>
                </a:solidFill>
                <a:highlight>
                  <a:srgbClr val="FFFFFF"/>
                </a:highlight>
              </a:rPr>
              <a:t>Source: </a:t>
            </a:r>
            <a:r>
              <a:rPr lang="en-GB" sz="1000">
                <a:solidFill>
                  <a:srgbClr val="333333"/>
                </a:solidFill>
                <a:highlight>
                  <a:srgbClr val="FFFFFF"/>
                </a:highlight>
              </a:rPr>
              <a:t>Ranco G, Aleksovski D, Caldarelli G, Grčar M, Mozetič I (2015) The Effects of Twitter Sentiment on Stock Price Returns. PLoS ONE 10(9): e0138441. https://doi.org/10.1371/journal.pone.0138441</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GB" sz="1000"/>
              <a:t>Cluster - </a:t>
            </a:r>
            <a:r>
              <a:rPr lang="en-GB" sz="1000">
                <a:highlight>
                  <a:srgbClr val="FFFFFF"/>
                </a:highlight>
              </a:rPr>
              <a:t>Clustering models focus on identifying groups of similar records and labeling the records according to the group to which they belong.</a:t>
            </a:r>
          </a:p>
          <a:p>
            <a:pPr lvl="0" rtl="0">
              <a:spcBef>
                <a:spcPts val="0"/>
              </a:spcBef>
              <a:buNone/>
            </a:pPr>
            <a:r>
              <a:rPr lang="en-GB" sz="1000">
                <a:highlight>
                  <a:srgbClr val="FFFFFF"/>
                </a:highlight>
              </a:rPr>
              <a:t>Bayes - Naive Bayes Classifier is based on the bag-of-words model.</a:t>
            </a:r>
          </a:p>
          <a:p>
            <a:pPr lvl="0" rtl="0">
              <a:lnSpc>
                <a:spcPct val="115000"/>
              </a:lnSpc>
              <a:spcBef>
                <a:spcPts val="0"/>
              </a:spcBef>
              <a:spcAft>
                <a:spcPts val="800"/>
              </a:spcAft>
              <a:buNone/>
            </a:pPr>
            <a:r>
              <a:rPr lang="en-GB" sz="1000">
                <a:highlight>
                  <a:srgbClr val="FFFFFF"/>
                </a:highlight>
              </a:rPr>
              <a:t>With the bag-of-words model we check which word of the text-document appears in a positive-words-list or a negative-words-list. If the word appears in a positive-words-list the total score of the text is updated with +1 and vice versa. If at the end the total score is positive, the text is classified as positive and if it is negative, the text is classified as negative. Simple enough!</a:t>
            </a:r>
          </a:p>
          <a:p>
            <a:pPr lvl="0" rtl="0">
              <a:spcBef>
                <a:spcPts val="0"/>
              </a:spcBef>
              <a:buNone/>
            </a:pPr>
            <a:r>
              <a:t/>
            </a:r>
            <a:endParaRPr sz="1000">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GB">
                <a:solidFill>
                  <a:schemeClr val="dk1"/>
                </a:solidFill>
              </a:rPr>
              <a:t>Source: </a:t>
            </a:r>
            <a:r>
              <a:rPr lang="en-GB" sz="1200"/>
              <a:t>https://www.united.com/web/en-US/content/travel/inflight/entertainment/reading/</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GB"/>
              <a:t>Hi every one, today we will be talking </a:t>
            </a:r>
            <a:r>
              <a:rPr lang="en-GB"/>
              <a:t>about</a:t>
            </a:r>
            <a:r>
              <a:rPr lang="en-GB"/>
              <a:t> social sentiment and stock analysis. This is like a </a:t>
            </a:r>
            <a:r>
              <a:rPr lang="en-GB"/>
              <a:t>litmus</a:t>
            </a:r>
            <a:r>
              <a:rPr lang="en-GB"/>
              <a:t> test, an attempt to correlate the stock price with the sentiment mean compound score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GB"/>
              <a:t>We divided our work into four small milestones to get the results.</a:t>
            </a:r>
          </a:p>
          <a:p>
            <a:pPr lvl="0" rtl="0">
              <a:spcBef>
                <a:spcPts val="0"/>
              </a:spcBef>
              <a:buNone/>
            </a:pPr>
            <a:r>
              <a:rPr lang="en-GB"/>
              <a:t> Will be covering the </a:t>
            </a:r>
            <a:r>
              <a:rPr lang="en-GB"/>
              <a:t>scope</a:t>
            </a:r>
            <a:r>
              <a:rPr lang="en-GB"/>
              <a:t> &amp; PS, Approach &amp; analysis, results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GB" sz="1000">
                <a:solidFill>
                  <a:schemeClr val="dk1"/>
                </a:solidFill>
                <a:latin typeface="Oswald"/>
                <a:ea typeface="Oswald"/>
                <a:cs typeface="Oswald"/>
                <a:sym typeface="Oswald"/>
              </a:rPr>
              <a:t>* Source : Bloomberg Financials</a:t>
            </a:r>
          </a:p>
          <a:p>
            <a:pPr lvl="0" rtl="0">
              <a:spcBef>
                <a:spcPts val="0"/>
              </a:spcBef>
              <a:buNone/>
            </a:pPr>
            <a:r>
              <a:rPr lang="en-GB" sz="1000">
                <a:solidFill>
                  <a:schemeClr val="dk1"/>
                </a:solidFill>
                <a:latin typeface="Oswald"/>
                <a:ea typeface="Oswald"/>
                <a:cs typeface="Oswald"/>
                <a:sym typeface="Oswald"/>
              </a:rPr>
              <a:t>* </a:t>
            </a:r>
            <a:r>
              <a:rPr lang="en-GB" sz="1000">
                <a:solidFill>
                  <a:srgbClr val="434343"/>
                </a:solidFill>
                <a:latin typeface="Oswald"/>
                <a:ea typeface="Oswald"/>
                <a:cs typeface="Oswald"/>
                <a:sym typeface="Oswald"/>
              </a:rPr>
              <a:t>For our analysis, we considered the stock price of united airlines. For those who are unaware, United Transports people and cargo through its mainline and regional operations.</a:t>
            </a:r>
          </a:p>
          <a:p>
            <a:pPr lvl="0" rtl="0">
              <a:spcBef>
                <a:spcPts val="0"/>
              </a:spcBef>
              <a:buNone/>
            </a:pPr>
            <a:r>
              <a:rPr lang="en-GB" sz="1000">
                <a:solidFill>
                  <a:schemeClr val="dk1"/>
                </a:solidFill>
                <a:latin typeface="Oswald"/>
                <a:ea typeface="Oswald"/>
                <a:cs typeface="Oswald"/>
                <a:sym typeface="Oswald"/>
              </a:rPr>
              <a:t>* Agile approach - </a:t>
            </a:r>
            <a:r>
              <a:rPr lang="en-GB" sz="1000">
                <a:solidFill>
                  <a:srgbClr val="666666"/>
                </a:solidFill>
                <a:highlight>
                  <a:srgbClr val="FFFFFF"/>
                </a:highlight>
                <a:latin typeface="Oswald"/>
                <a:ea typeface="Oswald"/>
                <a:cs typeface="Oswald"/>
                <a:sym typeface="Oswald"/>
              </a:rPr>
              <a:t>Agile approaches help teams respond to unpredictability through incremental, iterative work cadences and empirical feedback.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GB">
                <a:solidFill>
                  <a:schemeClr val="dk1"/>
                </a:solidFill>
              </a:rPr>
              <a:t>Image source: Bloomberg Businessweek - </a:t>
            </a:r>
            <a:r>
              <a:rPr lang="en-GB" u="sng">
                <a:solidFill>
                  <a:schemeClr val="hlink"/>
                </a:solidFill>
                <a:hlinkClick r:id="rId2"/>
              </a:rPr>
              <a:t>https://www.bloomberg.com/features/2016-united-airlines-struggles/</a:t>
            </a:r>
          </a:p>
          <a:p>
            <a:pPr lvl="0" rtl="0">
              <a:spcBef>
                <a:spcPts val="0"/>
              </a:spcBef>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Shape 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3" name="Shape 1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98450" lvl="0" marL="457200" rtl="0">
              <a:spcBef>
                <a:spcPts val="0"/>
              </a:spcBef>
              <a:buClr>
                <a:srgbClr val="434343"/>
              </a:buClr>
              <a:buSzPct val="100000"/>
              <a:buFont typeface="Oswald"/>
              <a:buChar char="●"/>
            </a:pPr>
            <a:r>
              <a:rPr lang="en-GB">
                <a:solidFill>
                  <a:srgbClr val="434343"/>
                </a:solidFill>
                <a:latin typeface="Oswald"/>
                <a:ea typeface="Oswald"/>
                <a:cs typeface="Oswald"/>
                <a:sym typeface="Oswald"/>
              </a:rPr>
              <a:t>The time series for the closing prices were sourced directly with a line of code from the yahoo finance web page. </a:t>
            </a:r>
          </a:p>
          <a:p>
            <a:pPr indent="-298450" lvl="0" marL="457200" rtl="0">
              <a:spcBef>
                <a:spcPts val="0"/>
              </a:spcBef>
              <a:buClr>
                <a:srgbClr val="434343"/>
              </a:buClr>
              <a:buSzPct val="100000"/>
              <a:buFont typeface="Oswald"/>
              <a:buChar char="●"/>
            </a:pPr>
            <a:r>
              <a:rPr lang="en-GB">
                <a:solidFill>
                  <a:srgbClr val="434343"/>
                </a:solidFill>
                <a:latin typeface="Oswald"/>
                <a:ea typeface="Oswald"/>
                <a:cs typeface="Oswald"/>
                <a:sym typeface="Oswald"/>
              </a:rPr>
              <a:t>https://pandas-datareader.readthedocs.io/en/latest/</a:t>
            </a:r>
          </a:p>
          <a:p>
            <a:pPr indent="-298450" lvl="0" marL="457200" rtl="0">
              <a:spcBef>
                <a:spcPts val="0"/>
              </a:spcBef>
              <a:buClr>
                <a:srgbClr val="434343"/>
              </a:buClr>
              <a:buSzPct val="100000"/>
              <a:buFont typeface="Oswald"/>
              <a:buChar char="●"/>
            </a:pPr>
            <a:r>
              <a:rPr lang="en-GB">
                <a:latin typeface="Oswald"/>
                <a:ea typeface="Oswald"/>
                <a:cs typeface="Oswald"/>
                <a:sym typeface="Oswald"/>
              </a:rPr>
              <a:t>Overall upward trend with moderate fluctuations</a:t>
            </a:r>
            <a:r>
              <a:rPr lang="en-GB">
                <a:solidFill>
                  <a:schemeClr val="dk1"/>
                </a:solidFill>
                <a:highlight>
                  <a:srgbClr val="FFFFFF"/>
                </a:highlight>
                <a:latin typeface="Oswald"/>
                <a:ea typeface="Oswald"/>
                <a:cs typeface="Oswald"/>
                <a:sym typeface="Oswald"/>
              </a:rPr>
              <a:t> </a:t>
            </a:r>
          </a:p>
          <a:p>
            <a:pPr indent="-298450" lvl="0" marL="457200" rtl="0">
              <a:spcBef>
                <a:spcPts val="0"/>
              </a:spcBef>
              <a:buClr>
                <a:srgbClr val="434343"/>
              </a:buClr>
              <a:buSzPct val="100000"/>
              <a:buFont typeface="Oswald"/>
              <a:buChar char="●"/>
            </a:pPr>
            <a:r>
              <a:rPr lang="en-GB">
                <a:solidFill>
                  <a:schemeClr val="dk1"/>
                </a:solidFill>
                <a:highlight>
                  <a:srgbClr val="FFFFFF"/>
                </a:highlight>
                <a:latin typeface="Oswald"/>
                <a:ea typeface="Oswald"/>
                <a:cs typeface="Oswald"/>
                <a:sym typeface="Oswald"/>
              </a:rPr>
              <a:t>However, the stock bounced back shortly on a bullish run, and even tested a new high following the break. This shows that United airline customers might appear to loath the company at the time, but the effect on investor confidence was not sustained / this shows that united airline customers might loath the company but their investors like them.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69850" lvl="0" marL="177800" marR="177800" rtl="0">
              <a:lnSpc>
                <a:spcPct val="115000"/>
              </a:lnSpc>
              <a:spcBef>
                <a:spcPts val="0"/>
              </a:spcBef>
              <a:spcAft>
                <a:spcPts val="1200"/>
              </a:spcAft>
              <a:buClr>
                <a:srgbClr val="000000"/>
              </a:buClr>
              <a:buSzPct val="110000"/>
              <a:buNone/>
            </a:pPr>
            <a:r>
              <a:rPr lang="en-GB" sz="1000">
                <a:solidFill>
                  <a:srgbClr val="6A737D"/>
                </a:solidFill>
                <a:highlight>
                  <a:srgbClr val="FFFFFF"/>
                </a:highlight>
              </a:rPr>
              <a:t>It is also useful for researchers who would like to set standardized thresholds for classifying sentences as either positive, neutral, or negative. Typical threshold values (used in the literature cited on this page) are:</a:t>
            </a:r>
          </a:p>
          <a:p>
            <a:pPr indent="-292100" lvl="0" marL="635000" marR="177800" rtl="0">
              <a:lnSpc>
                <a:spcPct val="115000"/>
              </a:lnSpc>
              <a:spcBef>
                <a:spcPts val="0"/>
              </a:spcBef>
              <a:spcAft>
                <a:spcPts val="1200"/>
              </a:spcAft>
              <a:buClr>
                <a:srgbClr val="6A737D"/>
              </a:buClr>
              <a:buSzPct val="100000"/>
            </a:pPr>
            <a:r>
              <a:rPr lang="en-GB" sz="1000">
                <a:solidFill>
                  <a:srgbClr val="6A737D"/>
                </a:solidFill>
                <a:highlight>
                  <a:srgbClr val="FFFFFF"/>
                </a:highlight>
              </a:rPr>
              <a:t>positive sentiment: compound score &gt;= 0.5</a:t>
            </a:r>
          </a:p>
          <a:p>
            <a:pPr indent="-292100" lvl="0" marL="635000" marR="177800" rtl="0">
              <a:lnSpc>
                <a:spcPct val="115000"/>
              </a:lnSpc>
              <a:spcBef>
                <a:spcPts val="300"/>
              </a:spcBef>
              <a:spcAft>
                <a:spcPts val="1200"/>
              </a:spcAft>
              <a:buClr>
                <a:srgbClr val="6A737D"/>
              </a:buClr>
              <a:buSzPct val="100000"/>
            </a:pPr>
            <a:r>
              <a:rPr lang="en-GB" sz="1000">
                <a:solidFill>
                  <a:srgbClr val="6A737D"/>
                </a:solidFill>
                <a:highlight>
                  <a:srgbClr val="FFFFFF"/>
                </a:highlight>
              </a:rPr>
              <a:t>neutral sentiment: (compound score &gt; -0.5) and (compound score &lt; 0.5)</a:t>
            </a:r>
          </a:p>
          <a:p>
            <a:pPr indent="-292100" lvl="0" marL="635000" marR="177800" rtl="0">
              <a:lnSpc>
                <a:spcPct val="115000"/>
              </a:lnSpc>
              <a:spcBef>
                <a:spcPts val="300"/>
              </a:spcBef>
              <a:spcAft>
                <a:spcPts val="1200"/>
              </a:spcAft>
              <a:buClr>
                <a:srgbClr val="6A737D"/>
              </a:buClr>
              <a:buSzPct val="100000"/>
            </a:pPr>
            <a:r>
              <a:rPr lang="en-GB" sz="1000">
                <a:solidFill>
                  <a:srgbClr val="6A737D"/>
                </a:solidFill>
                <a:highlight>
                  <a:srgbClr val="FFFFFF"/>
                </a:highlight>
              </a:rPr>
              <a:t>negative sentiment: compound score &lt;= -0.5</a:t>
            </a:r>
          </a:p>
          <a:p>
            <a:pPr lvl="0" rtl="0">
              <a:spcBef>
                <a:spcPts val="0"/>
              </a:spcBef>
              <a:buNone/>
            </a:pPr>
            <a:r>
              <a:t/>
            </a:r>
            <a:endParaRPr sz="1000">
              <a:solidFill>
                <a:srgbClr val="434343"/>
              </a:solidFill>
              <a:latin typeface="Oswald"/>
              <a:ea typeface="Oswald"/>
              <a:cs typeface="Oswald"/>
              <a:sym typeface="Oswald"/>
            </a:endParaRPr>
          </a:p>
          <a:p>
            <a:pPr lvl="0" rtl="0">
              <a:spcBef>
                <a:spcPts val="0"/>
              </a:spcBef>
              <a:buNone/>
            </a:pPr>
            <a:r>
              <a:t/>
            </a:r>
            <a:endParaRPr sz="1000">
              <a:solidFill>
                <a:srgbClr val="434343"/>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04800" lvl="0" marL="457200" rtl="0">
              <a:spcBef>
                <a:spcPts val="0"/>
              </a:spcBef>
              <a:buClr>
                <a:schemeClr val="dk1"/>
              </a:buClr>
              <a:buSzPct val="100000"/>
            </a:pPr>
            <a:r>
              <a:rPr lang="en-GB" sz="1200">
                <a:solidFill>
                  <a:schemeClr val="dk1"/>
                </a:solidFill>
                <a:latin typeface="Oswald"/>
                <a:ea typeface="Oswald"/>
                <a:cs typeface="Oswald"/>
                <a:sym typeface="Oswald"/>
              </a:rPr>
              <a:t>A scatter / Time plot of the two variables show no correlation. </a:t>
            </a:r>
            <a:r>
              <a:rPr lang="en-GB" sz="1200">
                <a:solidFill>
                  <a:srgbClr val="CACACA"/>
                </a:solidFill>
                <a:latin typeface="Oswald"/>
                <a:ea typeface="Oswald"/>
                <a:cs typeface="Oswald"/>
                <a:sym typeface="Oswald"/>
              </a:rPr>
              <a:t>It’s still good practice to perform a correlation test to back up this claim </a:t>
            </a:r>
            <a:r>
              <a:rPr lang="en-GB" sz="1200">
                <a:solidFill>
                  <a:srgbClr val="CCCCCC"/>
                </a:solidFill>
                <a:latin typeface="Oswald"/>
                <a:ea typeface="Oswald"/>
                <a:cs typeface="Oswald"/>
                <a:sym typeface="Oswald"/>
              </a:rPr>
              <a:t>empirically.</a:t>
            </a:r>
          </a:p>
          <a:p>
            <a:pPr indent="-304800" lvl="0" marL="457200" rtl="0">
              <a:spcBef>
                <a:spcPts val="0"/>
              </a:spcBef>
              <a:buClr>
                <a:schemeClr val="dk1"/>
              </a:buClr>
              <a:buSzPct val="100000"/>
              <a:buFont typeface="Oswald"/>
            </a:pPr>
            <a:r>
              <a:rPr lang="en-GB" sz="1200">
                <a:solidFill>
                  <a:schemeClr val="dk1"/>
                </a:solidFill>
                <a:latin typeface="Oswald"/>
                <a:ea typeface="Oswald"/>
                <a:cs typeface="Oswald"/>
                <a:sym typeface="Oswald"/>
              </a:rPr>
              <a:t>This finding sharply contrasts with the time plot that shows that both series captured each other’s movements overall.</a:t>
            </a:r>
          </a:p>
          <a:p>
            <a:pPr indent="-304800" lvl="0" marL="457200" rtl="0">
              <a:spcBef>
                <a:spcPts val="0"/>
              </a:spcBef>
              <a:buClr>
                <a:schemeClr val="dk1"/>
              </a:buClr>
              <a:buSzPct val="100000"/>
              <a:buFont typeface="Oswald"/>
            </a:pPr>
            <a:r>
              <a:rPr lang="en-GB" sz="1200">
                <a:solidFill>
                  <a:schemeClr val="dk1"/>
                </a:solidFill>
                <a:latin typeface="Oswald"/>
                <a:ea typeface="Oswald"/>
                <a:cs typeface="Oswald"/>
                <a:sym typeface="Oswald"/>
              </a:rPr>
              <a:t>This finding sharply contrasts with the time plot that shows some dependency between the two time series overall.</a:t>
            </a:r>
          </a:p>
          <a:p>
            <a:pPr lvl="0" rtl="0">
              <a:spcBef>
                <a:spcPts val="0"/>
              </a:spcBef>
              <a:buNone/>
            </a:pPr>
            <a:r>
              <a:t/>
            </a:r>
            <a:endParaRPr sz="1200">
              <a:solidFill>
                <a:schemeClr val="dk1"/>
              </a:solidFill>
              <a:latin typeface="Oswald"/>
              <a:ea typeface="Oswald"/>
              <a:cs typeface="Oswald"/>
              <a:sym typeface="Oswald"/>
            </a:endParaRPr>
          </a:p>
          <a:p>
            <a:pPr lvl="0" rtl="0">
              <a:spcBef>
                <a:spcPts val="0"/>
              </a:spcBef>
              <a:buNone/>
            </a:pPr>
            <a:r>
              <a:t/>
            </a:r>
            <a:endParaRPr sz="1200">
              <a:solidFill>
                <a:schemeClr val="dk1"/>
              </a:solidFill>
              <a:latin typeface="Oswald"/>
              <a:ea typeface="Oswald"/>
              <a:cs typeface="Oswald"/>
              <a:sym typeface="Oswald"/>
            </a:endParaRPr>
          </a:p>
          <a:p>
            <a:pPr lvl="0" rtl="0">
              <a:spcBef>
                <a:spcPts val="0"/>
              </a:spcBef>
              <a:buNone/>
            </a:pPr>
            <a:r>
              <a:t/>
            </a:r>
            <a:endParaRPr sz="1200">
              <a:solidFill>
                <a:schemeClr val="dk1"/>
              </a:solidFill>
              <a:latin typeface="Oswald"/>
              <a:ea typeface="Oswald"/>
              <a:cs typeface="Oswald"/>
              <a:sym typeface="Oswa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grpSp>
      <p:sp>
        <p:nvSpPr>
          <p:cNvPr id="14" name="Shape 14"/>
          <p:cNvSpPr txBox="1"/>
          <p:nvPr>
            <p:ph type="ctrTitle"/>
          </p:nvPr>
        </p:nvSpPr>
        <p:spPr>
          <a:xfrm>
            <a:off x="671257" y="990800"/>
            <a:ext cx="7801500" cy="1730100"/>
          </a:xfrm>
          <a:prstGeom prst="rect">
            <a:avLst/>
          </a:prstGeom>
        </p:spPr>
        <p:txBody>
          <a:bodyPr anchorCtr="0" anchor="b" bIns="91425" lIns="91425" rIns="91425" wrap="square"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5" name="Shape 15"/>
          <p:cNvSpPr txBox="1"/>
          <p:nvPr>
            <p:ph idx="1" type="subTitle"/>
          </p:nvPr>
        </p:nvSpPr>
        <p:spPr>
          <a:xfrm>
            <a:off x="671250" y="3174875"/>
            <a:ext cx="7801500" cy="7926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rIns="91425" wrap="square"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59" name="Shape 59"/>
        <p:cNvGrpSpPr/>
        <p:nvPr/>
      </p:nvGrpSpPr>
      <p:grpSpPr>
        <a:xfrm>
          <a:off x="0" y="0"/>
          <a:ext cx="0" cy="0"/>
          <a:chOff x="0" y="0"/>
          <a:chExt cx="0" cy="0"/>
        </a:xfrm>
      </p:grpSpPr>
      <p:sp>
        <p:nvSpPr>
          <p:cNvPr id="60" name="Shape 60"/>
          <p:cNvSpPr txBox="1"/>
          <p:nvPr>
            <p:ph type="ctrTitle"/>
          </p:nvPr>
        </p:nvSpPr>
        <p:spPr>
          <a:xfrm>
            <a:off x="311708" y="744575"/>
            <a:ext cx="8520600" cy="2052600"/>
          </a:xfrm>
          <a:prstGeom prst="rect">
            <a:avLst/>
          </a:prstGeom>
        </p:spPr>
        <p:txBody>
          <a:bodyPr anchorCtr="0" anchor="b" bIns="91425" lIns="91425" rIns="91425" wrap="square" tIns="91425"/>
          <a:lstStyle>
            <a:lvl1pPr lvl="0" rtl="0" algn="ctr">
              <a:spcBef>
                <a:spcPts val="0"/>
              </a:spcBef>
              <a:buSzPct val="100000"/>
              <a:defRPr sz="5200"/>
            </a:lvl1pPr>
            <a:lvl2pPr lvl="1" rtl="0" algn="ctr">
              <a:spcBef>
                <a:spcPts val="0"/>
              </a:spcBef>
              <a:buSzPct val="100000"/>
              <a:defRPr sz="5200"/>
            </a:lvl2pPr>
            <a:lvl3pPr lvl="2" rtl="0" algn="ctr">
              <a:spcBef>
                <a:spcPts val="0"/>
              </a:spcBef>
              <a:buSzPct val="100000"/>
              <a:defRPr sz="5200"/>
            </a:lvl3pPr>
            <a:lvl4pPr lvl="3" rtl="0" algn="ctr">
              <a:spcBef>
                <a:spcPts val="0"/>
              </a:spcBef>
              <a:buSzPct val="100000"/>
              <a:defRPr sz="5200"/>
            </a:lvl4pPr>
            <a:lvl5pPr lvl="4" rtl="0" algn="ctr">
              <a:spcBef>
                <a:spcPts val="0"/>
              </a:spcBef>
              <a:buSzPct val="100000"/>
              <a:defRPr sz="5200"/>
            </a:lvl5pPr>
            <a:lvl6pPr lvl="5" rtl="0" algn="ctr">
              <a:spcBef>
                <a:spcPts val="0"/>
              </a:spcBef>
              <a:buSzPct val="100000"/>
              <a:defRPr sz="5200"/>
            </a:lvl6pPr>
            <a:lvl7pPr lvl="6" rtl="0" algn="ctr">
              <a:spcBef>
                <a:spcPts val="0"/>
              </a:spcBef>
              <a:buSzPct val="100000"/>
              <a:defRPr sz="5200"/>
            </a:lvl7pPr>
            <a:lvl8pPr lvl="7" rtl="0" algn="ctr">
              <a:spcBef>
                <a:spcPts val="0"/>
              </a:spcBef>
              <a:buSzPct val="100000"/>
              <a:defRPr sz="5200"/>
            </a:lvl8pPr>
            <a:lvl9pPr lvl="8" rtl="0" algn="ctr">
              <a:spcBef>
                <a:spcPts val="0"/>
              </a:spcBef>
              <a:buSzPct val="100000"/>
              <a:defRPr sz="5200"/>
            </a:lvl9pPr>
          </a:lstStyle>
          <a:p/>
        </p:txBody>
      </p:sp>
      <p:sp>
        <p:nvSpPr>
          <p:cNvPr id="61" name="Shape 61"/>
          <p:cNvSpPr txBox="1"/>
          <p:nvPr>
            <p:ph idx="1" type="subTitle"/>
          </p:nvPr>
        </p:nvSpPr>
        <p:spPr>
          <a:xfrm>
            <a:off x="311700" y="2834125"/>
            <a:ext cx="8520600" cy="792600"/>
          </a:xfrm>
          <a:prstGeom prst="rect">
            <a:avLst/>
          </a:prstGeom>
        </p:spPr>
        <p:txBody>
          <a:bodyPr anchorCtr="0" anchor="t" bIns="91425" lIns="91425" rIns="91425" wrap="square" tIns="91425"/>
          <a:lstStyle>
            <a:lvl1pPr lvl="0" rtl="0" algn="ctr">
              <a:lnSpc>
                <a:spcPct val="100000"/>
              </a:lnSpc>
              <a:spcBef>
                <a:spcPts val="0"/>
              </a:spcBef>
              <a:spcAft>
                <a:spcPts val="0"/>
              </a:spcAft>
              <a:buSzPct val="100000"/>
              <a:buNone/>
              <a:defRPr sz="2800"/>
            </a:lvl1pPr>
            <a:lvl2pPr lvl="1" rtl="0" algn="ctr">
              <a:lnSpc>
                <a:spcPct val="100000"/>
              </a:lnSpc>
              <a:spcBef>
                <a:spcPts val="0"/>
              </a:spcBef>
              <a:spcAft>
                <a:spcPts val="0"/>
              </a:spcAft>
              <a:buSzPct val="100000"/>
              <a:buNone/>
              <a:defRPr sz="2800"/>
            </a:lvl2pPr>
            <a:lvl3pPr lvl="2" rtl="0" algn="ctr">
              <a:lnSpc>
                <a:spcPct val="100000"/>
              </a:lnSpc>
              <a:spcBef>
                <a:spcPts val="0"/>
              </a:spcBef>
              <a:spcAft>
                <a:spcPts val="0"/>
              </a:spcAft>
              <a:buSzPct val="100000"/>
              <a:buNone/>
              <a:defRPr sz="2800"/>
            </a:lvl3pPr>
            <a:lvl4pPr lvl="3" rtl="0" algn="ctr">
              <a:lnSpc>
                <a:spcPct val="100000"/>
              </a:lnSpc>
              <a:spcBef>
                <a:spcPts val="0"/>
              </a:spcBef>
              <a:spcAft>
                <a:spcPts val="0"/>
              </a:spcAft>
              <a:buSzPct val="100000"/>
              <a:buNone/>
              <a:defRPr sz="2800"/>
            </a:lvl4pPr>
            <a:lvl5pPr lvl="4" rtl="0" algn="ctr">
              <a:lnSpc>
                <a:spcPct val="100000"/>
              </a:lnSpc>
              <a:spcBef>
                <a:spcPts val="0"/>
              </a:spcBef>
              <a:spcAft>
                <a:spcPts val="0"/>
              </a:spcAft>
              <a:buSzPct val="100000"/>
              <a:buNone/>
              <a:defRPr sz="2800"/>
            </a:lvl5pPr>
            <a:lvl6pPr lvl="5" rtl="0" algn="ctr">
              <a:lnSpc>
                <a:spcPct val="100000"/>
              </a:lnSpc>
              <a:spcBef>
                <a:spcPts val="0"/>
              </a:spcBef>
              <a:spcAft>
                <a:spcPts val="0"/>
              </a:spcAft>
              <a:buSzPct val="100000"/>
              <a:buNone/>
              <a:defRPr sz="2800"/>
            </a:lvl6pPr>
            <a:lvl7pPr lvl="6" rtl="0" algn="ctr">
              <a:lnSpc>
                <a:spcPct val="100000"/>
              </a:lnSpc>
              <a:spcBef>
                <a:spcPts val="0"/>
              </a:spcBef>
              <a:spcAft>
                <a:spcPts val="0"/>
              </a:spcAft>
              <a:buSzPct val="100000"/>
              <a:buNone/>
              <a:defRPr sz="2800"/>
            </a:lvl7pPr>
            <a:lvl8pPr lvl="7" rtl="0" algn="ctr">
              <a:lnSpc>
                <a:spcPct val="100000"/>
              </a:lnSpc>
              <a:spcBef>
                <a:spcPts val="0"/>
              </a:spcBef>
              <a:spcAft>
                <a:spcPts val="0"/>
              </a:spcAft>
              <a:buSzPct val="100000"/>
              <a:buNone/>
              <a:defRPr sz="2800"/>
            </a:lvl8pPr>
            <a:lvl9pPr lvl="8" rtl="0" algn="ctr">
              <a:lnSpc>
                <a:spcPct val="100000"/>
              </a:lnSpc>
              <a:spcBef>
                <a:spcPts val="0"/>
              </a:spcBef>
              <a:spcAft>
                <a:spcPts val="0"/>
              </a:spcAft>
              <a:buSzPct val="100000"/>
              <a:buNone/>
              <a:defRPr sz="2800"/>
            </a:lvl9pPr>
          </a:lstStyle>
          <a:p/>
        </p:txBody>
      </p:sp>
      <p:sp>
        <p:nvSpPr>
          <p:cNvPr id="62" name="Shape 62"/>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63" name="Shape 63"/>
        <p:cNvGrpSpPr/>
        <p:nvPr/>
      </p:nvGrpSpPr>
      <p:grpSpPr>
        <a:xfrm>
          <a:off x="0" y="0"/>
          <a:ext cx="0" cy="0"/>
          <a:chOff x="0" y="0"/>
          <a:chExt cx="0" cy="0"/>
        </a:xfrm>
      </p:grpSpPr>
      <p:sp>
        <p:nvSpPr>
          <p:cNvPr id="64" name="Shape 64"/>
          <p:cNvSpPr txBox="1"/>
          <p:nvPr>
            <p:ph type="title"/>
          </p:nvPr>
        </p:nvSpPr>
        <p:spPr>
          <a:xfrm>
            <a:off x="311700" y="2150850"/>
            <a:ext cx="8520600" cy="841800"/>
          </a:xfrm>
          <a:prstGeom prst="rect">
            <a:avLst/>
          </a:prstGeom>
        </p:spPr>
        <p:txBody>
          <a:bodyPr anchorCtr="0" anchor="ctr" bIns="91425" lIns="91425" rIns="91425" wrap="square" tIns="91425"/>
          <a:lstStyle>
            <a:lvl1pPr lvl="0" rtl="0" algn="ctr">
              <a:spcBef>
                <a:spcPts val="0"/>
              </a:spcBef>
              <a:buSzPct val="100000"/>
              <a:defRPr sz="3600"/>
            </a:lvl1pPr>
            <a:lvl2pPr lvl="1" rtl="0" algn="ctr">
              <a:spcBef>
                <a:spcPts val="0"/>
              </a:spcBef>
              <a:buSzPct val="100000"/>
              <a:defRPr sz="3600"/>
            </a:lvl2pPr>
            <a:lvl3pPr lvl="2" rtl="0" algn="ctr">
              <a:spcBef>
                <a:spcPts val="0"/>
              </a:spcBef>
              <a:buSzPct val="100000"/>
              <a:defRPr sz="3600"/>
            </a:lvl3pPr>
            <a:lvl4pPr lvl="3" rtl="0" algn="ctr">
              <a:spcBef>
                <a:spcPts val="0"/>
              </a:spcBef>
              <a:buSzPct val="100000"/>
              <a:defRPr sz="3600"/>
            </a:lvl4pPr>
            <a:lvl5pPr lvl="4" rtl="0" algn="ctr">
              <a:spcBef>
                <a:spcPts val="0"/>
              </a:spcBef>
              <a:buSzPct val="100000"/>
              <a:defRPr sz="3600"/>
            </a:lvl5pPr>
            <a:lvl6pPr lvl="5" rtl="0" algn="ctr">
              <a:spcBef>
                <a:spcPts val="0"/>
              </a:spcBef>
              <a:buSzPct val="100000"/>
              <a:defRPr sz="3600"/>
            </a:lvl6pPr>
            <a:lvl7pPr lvl="6" rtl="0" algn="ctr">
              <a:spcBef>
                <a:spcPts val="0"/>
              </a:spcBef>
              <a:buSzPct val="100000"/>
              <a:defRPr sz="3600"/>
            </a:lvl7pPr>
            <a:lvl8pPr lvl="7" rtl="0" algn="ctr">
              <a:spcBef>
                <a:spcPts val="0"/>
              </a:spcBef>
              <a:buSzPct val="100000"/>
              <a:defRPr sz="3600"/>
            </a:lvl8pPr>
            <a:lvl9pPr lvl="8" rtl="0" algn="ctr">
              <a:spcBef>
                <a:spcPts val="0"/>
              </a:spcBef>
              <a:buSzPct val="100000"/>
              <a:defRPr sz="3600"/>
            </a:lvl9pPr>
          </a:lstStyle>
          <a:p/>
        </p:txBody>
      </p:sp>
      <p:sp>
        <p:nvSpPr>
          <p:cNvPr id="65" name="Shape 65"/>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66" name="Shape 66"/>
        <p:cNvGrpSpPr/>
        <p:nvPr/>
      </p:nvGrpSpPr>
      <p:grpSpPr>
        <a:xfrm>
          <a:off x="0" y="0"/>
          <a:ext cx="0" cy="0"/>
          <a:chOff x="0" y="0"/>
          <a:chExt cx="0" cy="0"/>
        </a:xfrm>
      </p:grpSpPr>
      <p:sp>
        <p:nvSpPr>
          <p:cNvPr id="67" name="Shape 67"/>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8" name="Shape 68"/>
          <p:cNvSpPr txBox="1"/>
          <p:nvPr>
            <p:ph idx="1" type="body"/>
          </p:nvPr>
        </p:nvSpPr>
        <p:spPr>
          <a:xfrm>
            <a:off x="311700" y="1152475"/>
            <a:ext cx="8520600" cy="34164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69" name="Shape 69"/>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2" name="Shape 72"/>
          <p:cNvSpPr txBox="1"/>
          <p:nvPr>
            <p:ph idx="1" type="body"/>
          </p:nvPr>
        </p:nvSpPr>
        <p:spPr>
          <a:xfrm>
            <a:off x="311700" y="1152475"/>
            <a:ext cx="3999900" cy="3416400"/>
          </a:xfrm>
          <a:prstGeom prst="rect">
            <a:avLst/>
          </a:prstGeom>
        </p:spPr>
        <p:txBody>
          <a:bodyPr anchorCtr="0" anchor="t" bIns="91425" lIns="91425" rIns="91425" wrap="square"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3" name="Shape 73"/>
          <p:cNvSpPr txBox="1"/>
          <p:nvPr>
            <p:ph idx="2" type="body"/>
          </p:nvPr>
        </p:nvSpPr>
        <p:spPr>
          <a:xfrm>
            <a:off x="4832400" y="1152475"/>
            <a:ext cx="3999900" cy="3416400"/>
          </a:xfrm>
          <a:prstGeom prst="rect">
            <a:avLst/>
          </a:prstGeom>
        </p:spPr>
        <p:txBody>
          <a:bodyPr anchorCtr="0" anchor="t" bIns="91425" lIns="91425" rIns="91425" wrap="square"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4" name="Shape 74"/>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75" name="Shape 75"/>
        <p:cNvGrpSpPr/>
        <p:nvPr/>
      </p:nvGrpSpPr>
      <p:grpSpPr>
        <a:xfrm>
          <a:off x="0" y="0"/>
          <a:ext cx="0" cy="0"/>
          <a:chOff x="0" y="0"/>
          <a:chExt cx="0" cy="0"/>
        </a:xfrm>
      </p:grpSpPr>
      <p:sp>
        <p:nvSpPr>
          <p:cNvPr id="76" name="Shape 76"/>
          <p:cNvSpPr txBox="1"/>
          <p:nvPr>
            <p:ph type="title"/>
          </p:nvPr>
        </p:nvSpPr>
        <p:spPr>
          <a:xfrm>
            <a:off x="311700" y="445025"/>
            <a:ext cx="8520600" cy="572700"/>
          </a:xfrm>
          <a:prstGeom prst="rect">
            <a:avLst/>
          </a:prstGeom>
        </p:spPr>
        <p:txBody>
          <a:bodyPr anchorCtr="0" anchor="t"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7" name="Shape 77"/>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78" name="Shape 78"/>
        <p:cNvGrpSpPr/>
        <p:nvPr/>
      </p:nvGrpSpPr>
      <p:grpSpPr>
        <a:xfrm>
          <a:off x="0" y="0"/>
          <a:ext cx="0" cy="0"/>
          <a:chOff x="0" y="0"/>
          <a:chExt cx="0" cy="0"/>
        </a:xfrm>
      </p:grpSpPr>
      <p:sp>
        <p:nvSpPr>
          <p:cNvPr id="79" name="Shape 79"/>
          <p:cNvSpPr txBox="1"/>
          <p:nvPr>
            <p:ph type="title"/>
          </p:nvPr>
        </p:nvSpPr>
        <p:spPr>
          <a:xfrm>
            <a:off x="311700" y="555600"/>
            <a:ext cx="2808000" cy="755700"/>
          </a:xfrm>
          <a:prstGeom prst="rect">
            <a:avLst/>
          </a:prstGeom>
        </p:spPr>
        <p:txBody>
          <a:bodyPr anchorCtr="0" anchor="b" bIns="91425" lIns="91425" rIns="91425" wrap="square" tIns="91425"/>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p:txBody>
      </p:sp>
      <p:sp>
        <p:nvSpPr>
          <p:cNvPr id="80" name="Shape 80"/>
          <p:cNvSpPr txBox="1"/>
          <p:nvPr>
            <p:ph idx="1" type="body"/>
          </p:nvPr>
        </p:nvSpPr>
        <p:spPr>
          <a:xfrm>
            <a:off x="311700" y="1389600"/>
            <a:ext cx="2808000" cy="3179400"/>
          </a:xfrm>
          <a:prstGeom prst="rect">
            <a:avLst/>
          </a:prstGeom>
        </p:spPr>
        <p:txBody>
          <a:bodyPr anchorCtr="0" anchor="t" bIns="91425" lIns="91425" rIns="91425" wrap="square"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81" name="Shape 81"/>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82" name="Shape 82"/>
        <p:cNvGrpSpPr/>
        <p:nvPr/>
      </p:nvGrpSpPr>
      <p:grpSpPr>
        <a:xfrm>
          <a:off x="0" y="0"/>
          <a:ext cx="0" cy="0"/>
          <a:chOff x="0" y="0"/>
          <a:chExt cx="0" cy="0"/>
        </a:xfrm>
      </p:grpSpPr>
      <p:sp>
        <p:nvSpPr>
          <p:cNvPr id="83" name="Shape 83"/>
          <p:cNvSpPr txBox="1"/>
          <p:nvPr>
            <p:ph type="title"/>
          </p:nvPr>
        </p:nvSpPr>
        <p:spPr>
          <a:xfrm>
            <a:off x="490250" y="450150"/>
            <a:ext cx="6367800" cy="4090800"/>
          </a:xfrm>
          <a:prstGeom prst="rect">
            <a:avLst/>
          </a:prstGeom>
        </p:spPr>
        <p:txBody>
          <a:bodyPr anchorCtr="0" anchor="ctr" bIns="91425" lIns="91425" rIns="91425" wrap="square"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
        <p:nvSpPr>
          <p:cNvPr id="84" name="Shape 84"/>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85" name="Shape 85"/>
        <p:cNvGrpSpPr/>
        <p:nvPr/>
      </p:nvGrpSpPr>
      <p:grpSpPr>
        <a:xfrm>
          <a:off x="0" y="0"/>
          <a:ext cx="0" cy="0"/>
          <a:chOff x="0" y="0"/>
          <a:chExt cx="0" cy="0"/>
        </a:xfrm>
      </p:grpSpPr>
      <p:sp>
        <p:nvSpPr>
          <p:cNvPr id="86" name="Shape 8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87" name="Shape 87"/>
          <p:cNvSpPr txBox="1"/>
          <p:nvPr>
            <p:ph type="title"/>
          </p:nvPr>
        </p:nvSpPr>
        <p:spPr>
          <a:xfrm>
            <a:off x="265500" y="1233175"/>
            <a:ext cx="4045200" cy="1482300"/>
          </a:xfrm>
          <a:prstGeom prst="rect">
            <a:avLst/>
          </a:prstGeom>
        </p:spPr>
        <p:txBody>
          <a:bodyPr anchorCtr="0" anchor="b" bIns="91425" lIns="91425" rIns="91425" wrap="square" tIns="91425"/>
          <a:lstStyle>
            <a:lvl1pPr lvl="0" rtl="0" algn="ctr">
              <a:spcBef>
                <a:spcPts val="0"/>
              </a:spcBef>
              <a:buSzPct val="100000"/>
              <a:defRPr sz="4200"/>
            </a:lvl1pPr>
            <a:lvl2pPr lvl="1" rtl="0" algn="ctr">
              <a:spcBef>
                <a:spcPts val="0"/>
              </a:spcBef>
              <a:buSzPct val="100000"/>
              <a:defRPr sz="4200"/>
            </a:lvl2pPr>
            <a:lvl3pPr lvl="2" rtl="0" algn="ctr">
              <a:spcBef>
                <a:spcPts val="0"/>
              </a:spcBef>
              <a:buSzPct val="100000"/>
              <a:defRPr sz="4200"/>
            </a:lvl3pPr>
            <a:lvl4pPr lvl="3" rtl="0" algn="ctr">
              <a:spcBef>
                <a:spcPts val="0"/>
              </a:spcBef>
              <a:buSzPct val="100000"/>
              <a:defRPr sz="4200"/>
            </a:lvl4pPr>
            <a:lvl5pPr lvl="4" rtl="0" algn="ctr">
              <a:spcBef>
                <a:spcPts val="0"/>
              </a:spcBef>
              <a:buSzPct val="100000"/>
              <a:defRPr sz="4200"/>
            </a:lvl5pPr>
            <a:lvl6pPr lvl="5" rtl="0" algn="ctr">
              <a:spcBef>
                <a:spcPts val="0"/>
              </a:spcBef>
              <a:buSzPct val="100000"/>
              <a:defRPr sz="4200"/>
            </a:lvl6pPr>
            <a:lvl7pPr lvl="6" rtl="0" algn="ctr">
              <a:spcBef>
                <a:spcPts val="0"/>
              </a:spcBef>
              <a:buSzPct val="100000"/>
              <a:defRPr sz="4200"/>
            </a:lvl7pPr>
            <a:lvl8pPr lvl="7" rtl="0" algn="ctr">
              <a:spcBef>
                <a:spcPts val="0"/>
              </a:spcBef>
              <a:buSzPct val="100000"/>
              <a:defRPr sz="4200"/>
            </a:lvl8pPr>
            <a:lvl9pPr lvl="8" rtl="0" algn="ctr">
              <a:spcBef>
                <a:spcPts val="0"/>
              </a:spcBef>
              <a:buSzPct val="100000"/>
              <a:defRPr sz="4200"/>
            </a:lvl9pPr>
          </a:lstStyle>
          <a:p/>
        </p:txBody>
      </p:sp>
      <p:sp>
        <p:nvSpPr>
          <p:cNvPr id="88" name="Shape 88"/>
          <p:cNvSpPr txBox="1"/>
          <p:nvPr>
            <p:ph idx="1" type="subTitle"/>
          </p:nvPr>
        </p:nvSpPr>
        <p:spPr>
          <a:xfrm>
            <a:off x="265500" y="2803075"/>
            <a:ext cx="4045200" cy="1235100"/>
          </a:xfrm>
          <a:prstGeom prst="rect">
            <a:avLst/>
          </a:prstGeom>
        </p:spPr>
        <p:txBody>
          <a:bodyPr anchorCtr="0" anchor="t" bIns="91425" lIns="91425" rIns="91425" wrap="square" tIns="91425"/>
          <a:lstStyle>
            <a:lvl1pPr lvl="0" rtl="0" algn="ctr">
              <a:lnSpc>
                <a:spcPct val="100000"/>
              </a:lnSpc>
              <a:spcBef>
                <a:spcPts val="0"/>
              </a:spcBef>
              <a:spcAft>
                <a:spcPts val="0"/>
              </a:spcAft>
              <a:buSzPct val="100000"/>
              <a:buNone/>
              <a:defRPr sz="2100"/>
            </a:lvl1pPr>
            <a:lvl2pPr lvl="1" rtl="0" algn="ctr">
              <a:lnSpc>
                <a:spcPct val="100000"/>
              </a:lnSpc>
              <a:spcBef>
                <a:spcPts val="0"/>
              </a:spcBef>
              <a:spcAft>
                <a:spcPts val="0"/>
              </a:spcAft>
              <a:buSzPct val="100000"/>
              <a:buNone/>
              <a:defRPr sz="2100"/>
            </a:lvl2pPr>
            <a:lvl3pPr lvl="2" rtl="0" algn="ctr">
              <a:lnSpc>
                <a:spcPct val="100000"/>
              </a:lnSpc>
              <a:spcBef>
                <a:spcPts val="0"/>
              </a:spcBef>
              <a:spcAft>
                <a:spcPts val="0"/>
              </a:spcAft>
              <a:buSzPct val="100000"/>
              <a:buNone/>
              <a:defRPr sz="2100"/>
            </a:lvl3pPr>
            <a:lvl4pPr lvl="3" rtl="0" algn="ctr">
              <a:lnSpc>
                <a:spcPct val="100000"/>
              </a:lnSpc>
              <a:spcBef>
                <a:spcPts val="0"/>
              </a:spcBef>
              <a:spcAft>
                <a:spcPts val="0"/>
              </a:spcAft>
              <a:buSzPct val="100000"/>
              <a:buNone/>
              <a:defRPr sz="2100"/>
            </a:lvl4pPr>
            <a:lvl5pPr lvl="4" rtl="0" algn="ctr">
              <a:lnSpc>
                <a:spcPct val="100000"/>
              </a:lnSpc>
              <a:spcBef>
                <a:spcPts val="0"/>
              </a:spcBef>
              <a:spcAft>
                <a:spcPts val="0"/>
              </a:spcAft>
              <a:buSzPct val="100000"/>
              <a:buNone/>
              <a:defRPr sz="2100"/>
            </a:lvl5pPr>
            <a:lvl6pPr lvl="5" rtl="0" algn="ctr">
              <a:lnSpc>
                <a:spcPct val="100000"/>
              </a:lnSpc>
              <a:spcBef>
                <a:spcPts val="0"/>
              </a:spcBef>
              <a:spcAft>
                <a:spcPts val="0"/>
              </a:spcAft>
              <a:buSzPct val="100000"/>
              <a:buNone/>
              <a:defRPr sz="2100"/>
            </a:lvl6pPr>
            <a:lvl7pPr lvl="6" rtl="0" algn="ctr">
              <a:lnSpc>
                <a:spcPct val="100000"/>
              </a:lnSpc>
              <a:spcBef>
                <a:spcPts val="0"/>
              </a:spcBef>
              <a:spcAft>
                <a:spcPts val="0"/>
              </a:spcAft>
              <a:buSzPct val="100000"/>
              <a:buNone/>
              <a:defRPr sz="2100"/>
            </a:lvl7pPr>
            <a:lvl8pPr lvl="7" rtl="0" algn="ctr">
              <a:lnSpc>
                <a:spcPct val="100000"/>
              </a:lnSpc>
              <a:spcBef>
                <a:spcPts val="0"/>
              </a:spcBef>
              <a:spcAft>
                <a:spcPts val="0"/>
              </a:spcAft>
              <a:buSzPct val="100000"/>
              <a:buNone/>
              <a:defRPr sz="2100"/>
            </a:lvl8pPr>
            <a:lvl9pPr lvl="8" rtl="0" algn="ctr">
              <a:lnSpc>
                <a:spcPct val="100000"/>
              </a:lnSpc>
              <a:spcBef>
                <a:spcPts val="0"/>
              </a:spcBef>
              <a:spcAft>
                <a:spcPts val="0"/>
              </a:spcAft>
              <a:buSzPct val="100000"/>
              <a:buNone/>
              <a:defRPr sz="2100"/>
            </a:lvl9pPr>
          </a:lstStyle>
          <a:p/>
        </p:txBody>
      </p:sp>
      <p:sp>
        <p:nvSpPr>
          <p:cNvPr id="89" name="Shape 89"/>
          <p:cNvSpPr txBox="1"/>
          <p:nvPr>
            <p:ph idx="2" type="body"/>
          </p:nvPr>
        </p:nvSpPr>
        <p:spPr>
          <a:xfrm>
            <a:off x="4939500" y="724075"/>
            <a:ext cx="3837000" cy="3695100"/>
          </a:xfrm>
          <a:prstGeom prst="rect">
            <a:avLst/>
          </a:prstGeom>
        </p:spPr>
        <p:txBody>
          <a:bodyPr anchorCtr="0" anchor="ctr" bIns="91425" lIns="91425" rIns="91425" wrap="square"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90" name="Shape 90"/>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rIns="91425" wrap="square"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1" name="Shape 91"/>
        <p:cNvGrpSpPr/>
        <p:nvPr/>
      </p:nvGrpSpPr>
      <p:grpSpPr>
        <a:xfrm>
          <a:off x="0" y="0"/>
          <a:ext cx="0" cy="0"/>
          <a:chOff x="0" y="0"/>
          <a:chExt cx="0" cy="0"/>
        </a:xfrm>
      </p:grpSpPr>
      <p:sp>
        <p:nvSpPr>
          <p:cNvPr id="92" name="Shape 92"/>
          <p:cNvSpPr txBox="1"/>
          <p:nvPr>
            <p:ph idx="1" type="body"/>
          </p:nvPr>
        </p:nvSpPr>
        <p:spPr>
          <a:xfrm>
            <a:off x="311700" y="4230575"/>
            <a:ext cx="5998800" cy="605100"/>
          </a:xfrm>
          <a:prstGeom prst="rect">
            <a:avLst/>
          </a:prstGeom>
        </p:spPr>
        <p:txBody>
          <a:bodyPr anchorCtr="0" anchor="ctr" bIns="91425" lIns="91425" rIns="91425" wrap="square" tIns="91425"/>
          <a:lstStyle>
            <a:lvl1pPr lvl="0" rtl="0">
              <a:lnSpc>
                <a:spcPct val="100000"/>
              </a:lnSpc>
              <a:spcBef>
                <a:spcPts val="0"/>
              </a:spcBef>
              <a:spcAft>
                <a:spcPts val="0"/>
              </a:spcAft>
              <a:buNone/>
              <a:defRPr/>
            </a:lvl1pPr>
          </a:lstStyle>
          <a:p/>
        </p:txBody>
      </p:sp>
      <p:sp>
        <p:nvSpPr>
          <p:cNvPr id="93" name="Shape 93"/>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94" name="Shape 94"/>
        <p:cNvGrpSpPr/>
        <p:nvPr/>
      </p:nvGrpSpPr>
      <p:grpSpPr>
        <a:xfrm>
          <a:off x="0" y="0"/>
          <a:ext cx="0" cy="0"/>
          <a:chOff x="0" y="0"/>
          <a:chExt cx="0" cy="0"/>
        </a:xfrm>
      </p:grpSpPr>
      <p:sp>
        <p:nvSpPr>
          <p:cNvPr id="95" name="Shape 95"/>
          <p:cNvSpPr txBox="1"/>
          <p:nvPr>
            <p:ph type="title"/>
          </p:nvPr>
        </p:nvSpPr>
        <p:spPr>
          <a:xfrm>
            <a:off x="311700" y="1106125"/>
            <a:ext cx="8520600" cy="1963500"/>
          </a:xfrm>
          <a:prstGeom prst="rect">
            <a:avLst/>
          </a:prstGeom>
        </p:spPr>
        <p:txBody>
          <a:bodyPr anchorCtr="0" anchor="b" bIns="91425" lIns="91425" rIns="91425" wrap="square" tIns="91425"/>
          <a:lstStyle>
            <a:lvl1pPr lvl="0" rtl="0" algn="ctr">
              <a:spcBef>
                <a:spcPts val="0"/>
              </a:spcBef>
              <a:buSzPct val="100000"/>
              <a:defRPr sz="12000"/>
            </a:lvl1pPr>
            <a:lvl2pPr lvl="1" rtl="0" algn="ctr">
              <a:spcBef>
                <a:spcPts val="0"/>
              </a:spcBef>
              <a:buSzPct val="100000"/>
              <a:defRPr sz="12000"/>
            </a:lvl2pPr>
            <a:lvl3pPr lvl="2" rtl="0" algn="ctr">
              <a:spcBef>
                <a:spcPts val="0"/>
              </a:spcBef>
              <a:buSzPct val="100000"/>
              <a:defRPr sz="12000"/>
            </a:lvl3pPr>
            <a:lvl4pPr lvl="3" rtl="0" algn="ctr">
              <a:spcBef>
                <a:spcPts val="0"/>
              </a:spcBef>
              <a:buSzPct val="100000"/>
              <a:defRPr sz="12000"/>
            </a:lvl4pPr>
            <a:lvl5pPr lvl="4" rtl="0" algn="ctr">
              <a:spcBef>
                <a:spcPts val="0"/>
              </a:spcBef>
              <a:buSzPct val="100000"/>
              <a:defRPr sz="12000"/>
            </a:lvl5pPr>
            <a:lvl6pPr lvl="5" rtl="0" algn="ctr">
              <a:spcBef>
                <a:spcPts val="0"/>
              </a:spcBef>
              <a:buSzPct val="100000"/>
              <a:defRPr sz="12000"/>
            </a:lvl6pPr>
            <a:lvl7pPr lvl="6" rtl="0" algn="ctr">
              <a:spcBef>
                <a:spcPts val="0"/>
              </a:spcBef>
              <a:buSzPct val="100000"/>
              <a:defRPr sz="12000"/>
            </a:lvl7pPr>
            <a:lvl8pPr lvl="7" rtl="0" algn="ctr">
              <a:spcBef>
                <a:spcPts val="0"/>
              </a:spcBef>
              <a:buSzPct val="100000"/>
              <a:defRPr sz="12000"/>
            </a:lvl8pPr>
            <a:lvl9pPr lvl="8" rtl="0" algn="ctr">
              <a:spcBef>
                <a:spcPts val="0"/>
              </a:spcBef>
              <a:buSzPct val="100000"/>
              <a:defRPr sz="12000"/>
            </a:lvl9pPr>
          </a:lstStyle>
          <a:p/>
        </p:txBody>
      </p:sp>
      <p:sp>
        <p:nvSpPr>
          <p:cNvPr id="96" name="Shape 96"/>
          <p:cNvSpPr txBox="1"/>
          <p:nvPr>
            <p:ph idx="1" type="body"/>
          </p:nvPr>
        </p:nvSpPr>
        <p:spPr>
          <a:xfrm>
            <a:off x="311700" y="3152225"/>
            <a:ext cx="8520600" cy="1300800"/>
          </a:xfrm>
          <a:prstGeom prst="rect">
            <a:avLst/>
          </a:prstGeom>
        </p:spPr>
        <p:txBody>
          <a:bodyPr anchorCtr="0" anchor="t" bIns="91425" lIns="91425" rIns="91425" wrap="square"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97" name="Shape 97"/>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98" name="Shape 98"/>
        <p:cNvGrpSpPr/>
        <p:nvPr/>
      </p:nvGrpSpPr>
      <p:grpSpPr>
        <a:xfrm>
          <a:off x="0" y="0"/>
          <a:ext cx="0" cy="0"/>
          <a:chOff x="0" y="0"/>
          <a:chExt cx="0" cy="0"/>
        </a:xfrm>
      </p:grpSpPr>
      <p:sp>
        <p:nvSpPr>
          <p:cNvPr id="99" name="Shape 99"/>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rIns="91425" wrap="square"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200" cy="1710300"/>
          </a:xfrm>
          <a:prstGeom prst="rect">
            <a:avLst/>
          </a:prstGeom>
        </p:spPr>
        <p:txBody>
          <a:bodyPr anchorCtr="0" anchor="b" bIns="91425" lIns="91425" rIns="91425" wrap="square"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3" name="Shape 43"/>
          <p:cNvSpPr txBox="1"/>
          <p:nvPr>
            <p:ph idx="1" type="subTitle"/>
          </p:nvPr>
        </p:nvSpPr>
        <p:spPr>
          <a:xfrm>
            <a:off x="265500" y="2845200"/>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accent3"/>
              </a:buClr>
              <a:buSzPct val="100000"/>
              <a:buFont typeface="Average"/>
              <a:buChar char="●"/>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buChar char="■"/>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GB"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5" name="Shape 55"/>
        <p:cNvGrpSpPr/>
        <p:nvPr/>
      </p:nvGrpSpPr>
      <p:grpSpPr>
        <a:xfrm>
          <a:off x="0" y="0"/>
          <a:ext cx="0" cy="0"/>
          <a:chOff x="0" y="0"/>
          <a:chExt cx="0" cy="0"/>
        </a:xfrm>
      </p:grpSpPr>
      <p:sp>
        <p:nvSpPr>
          <p:cNvPr id="56" name="Shape 5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p:txBody>
      </p:sp>
      <p:sp>
        <p:nvSpPr>
          <p:cNvPr id="57" name="Shape 5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rtl="0">
              <a:lnSpc>
                <a:spcPct val="115000"/>
              </a:lnSpc>
              <a:spcBef>
                <a:spcPts val="0"/>
              </a:spcBef>
              <a:spcAft>
                <a:spcPts val="1600"/>
              </a:spcAft>
              <a:buClr>
                <a:schemeClr val="dk2"/>
              </a:buClr>
              <a:buSzPct val="100000"/>
              <a:buChar char="●"/>
              <a:defRPr sz="1800">
                <a:solidFill>
                  <a:schemeClr val="dk2"/>
                </a:solidFill>
              </a:defRPr>
            </a:lvl1pPr>
            <a:lvl2pPr lvl="1" rtl="0">
              <a:lnSpc>
                <a:spcPct val="115000"/>
              </a:lnSpc>
              <a:spcBef>
                <a:spcPts val="0"/>
              </a:spcBef>
              <a:spcAft>
                <a:spcPts val="1600"/>
              </a:spcAft>
              <a:buClr>
                <a:schemeClr val="dk2"/>
              </a:buClr>
              <a:buChar char="○"/>
              <a:defRPr>
                <a:solidFill>
                  <a:schemeClr val="dk2"/>
                </a:solidFill>
              </a:defRPr>
            </a:lvl2pPr>
            <a:lvl3pPr lvl="2" rtl="0">
              <a:lnSpc>
                <a:spcPct val="115000"/>
              </a:lnSpc>
              <a:spcBef>
                <a:spcPts val="0"/>
              </a:spcBef>
              <a:spcAft>
                <a:spcPts val="1600"/>
              </a:spcAft>
              <a:buClr>
                <a:schemeClr val="dk2"/>
              </a:buClr>
              <a:buChar char="■"/>
              <a:defRPr>
                <a:solidFill>
                  <a:schemeClr val="dk2"/>
                </a:solidFill>
              </a:defRPr>
            </a:lvl3pPr>
            <a:lvl4pPr lvl="3" rtl="0">
              <a:lnSpc>
                <a:spcPct val="115000"/>
              </a:lnSpc>
              <a:spcBef>
                <a:spcPts val="0"/>
              </a:spcBef>
              <a:spcAft>
                <a:spcPts val="1600"/>
              </a:spcAft>
              <a:buClr>
                <a:schemeClr val="dk2"/>
              </a:buClr>
              <a:buChar char="●"/>
              <a:defRPr>
                <a:solidFill>
                  <a:schemeClr val="dk2"/>
                </a:solidFill>
              </a:defRPr>
            </a:lvl4pPr>
            <a:lvl5pPr lvl="4" rtl="0">
              <a:lnSpc>
                <a:spcPct val="115000"/>
              </a:lnSpc>
              <a:spcBef>
                <a:spcPts val="0"/>
              </a:spcBef>
              <a:spcAft>
                <a:spcPts val="1600"/>
              </a:spcAft>
              <a:buClr>
                <a:schemeClr val="dk2"/>
              </a:buClr>
              <a:buChar char="○"/>
              <a:defRPr>
                <a:solidFill>
                  <a:schemeClr val="dk2"/>
                </a:solidFill>
              </a:defRPr>
            </a:lvl5pPr>
            <a:lvl6pPr lvl="5" rtl="0">
              <a:lnSpc>
                <a:spcPct val="115000"/>
              </a:lnSpc>
              <a:spcBef>
                <a:spcPts val="0"/>
              </a:spcBef>
              <a:spcAft>
                <a:spcPts val="1600"/>
              </a:spcAft>
              <a:buClr>
                <a:schemeClr val="dk2"/>
              </a:buClr>
              <a:buChar char="■"/>
              <a:defRPr>
                <a:solidFill>
                  <a:schemeClr val="dk2"/>
                </a:solidFill>
              </a:defRPr>
            </a:lvl6pPr>
            <a:lvl7pPr lvl="6" rtl="0">
              <a:lnSpc>
                <a:spcPct val="115000"/>
              </a:lnSpc>
              <a:spcBef>
                <a:spcPts val="0"/>
              </a:spcBef>
              <a:spcAft>
                <a:spcPts val="1600"/>
              </a:spcAft>
              <a:buClr>
                <a:schemeClr val="dk2"/>
              </a:buClr>
              <a:buChar char="●"/>
              <a:defRPr>
                <a:solidFill>
                  <a:schemeClr val="dk2"/>
                </a:solidFill>
              </a:defRPr>
            </a:lvl7pPr>
            <a:lvl8pPr lvl="7" rtl="0">
              <a:lnSpc>
                <a:spcPct val="115000"/>
              </a:lnSpc>
              <a:spcBef>
                <a:spcPts val="0"/>
              </a:spcBef>
              <a:spcAft>
                <a:spcPts val="1600"/>
              </a:spcAft>
              <a:buClr>
                <a:schemeClr val="dk2"/>
              </a:buClr>
              <a:buChar char="○"/>
              <a:defRPr>
                <a:solidFill>
                  <a:schemeClr val="dk2"/>
                </a:solidFill>
              </a:defRPr>
            </a:lvl8pPr>
            <a:lvl9pPr lvl="8" rtl="0">
              <a:lnSpc>
                <a:spcPct val="115000"/>
              </a:lnSpc>
              <a:spcBef>
                <a:spcPts val="0"/>
              </a:spcBef>
              <a:spcAft>
                <a:spcPts val="1600"/>
              </a:spcAft>
              <a:buClr>
                <a:schemeClr val="dk2"/>
              </a:buClr>
              <a:buChar char="■"/>
              <a:defRPr>
                <a:solidFill>
                  <a:schemeClr val="dk2"/>
                </a:solidFill>
              </a:defRPr>
            </a:lvl9pPr>
          </a:lstStyle>
          <a:p/>
        </p:txBody>
      </p:sp>
      <p:sp>
        <p:nvSpPr>
          <p:cNvPr id="58" name="Shape 58"/>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lvl="0" rtl="0" algn="r">
              <a:spcBef>
                <a:spcPts val="0"/>
              </a:spcBef>
              <a:buNone/>
            </a:pPr>
            <a:fld id="{00000000-1234-1234-1234-123412341234}" type="slidenum">
              <a:rPr lang="en-GB"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27.gif"/><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8.gif"/><Relationship Id="rId5"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drive.google.com/open?id=0B0Q0s0esEHZ5SlVHT2hPNldCV1U" TargetMode="External"/><Relationship Id="rId4" Type="http://schemas.openxmlformats.org/officeDocument/2006/relationships/hyperlink" Target="https://www.ibm.com/support/knowledgecenter/en/SS3RA7_15.0.0/com.ibm.spss.modeler.help/nodes_clusteringmodels.htm" TargetMode="External"/><Relationship Id="rId11" Type="http://schemas.openxmlformats.org/officeDocument/2006/relationships/image" Target="../media/image31.gif"/><Relationship Id="rId10" Type="http://schemas.openxmlformats.org/officeDocument/2006/relationships/hyperlink" Target="http://web.stanford.edu/~zlotnick/TextAsData/Web_Scraping_with_Beautiful_Soup.html%22,%22Beautiful%20Soup%20Documentation" TargetMode="External"/><Relationship Id="rId9" Type="http://schemas.openxmlformats.org/officeDocument/2006/relationships/hyperlink" Target="http://sebastianraschka.com/Articles/2014_naive_bayes_1.html" TargetMode="External"/><Relationship Id="rId5" Type="http://schemas.openxmlformats.org/officeDocument/2006/relationships/hyperlink" Target="https://web.stanford.edu/class/cs124/lec/naivebayes.pdf" TargetMode="External"/><Relationship Id="rId6" Type="http://schemas.openxmlformats.org/officeDocument/2006/relationships/hyperlink" Target="https://www.brandwatch.com/blog/understanding-sentiment-analysis/" TargetMode="External"/><Relationship Id="rId7" Type="http://schemas.openxmlformats.org/officeDocument/2006/relationships/hyperlink" Target="http://sebastianraschka.com/Articles/2014_naive_bayes_1.html" TargetMode="External"/><Relationship Id="rId8" Type="http://schemas.openxmlformats.org/officeDocument/2006/relationships/hyperlink" Target="https://web.stanford.edu/class/cs124/lec/naivebayes.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hyperlink" Target="https://docs.google.com/spreadsheets/d/1ZtSKfW2n2QuvRPnprESlH5Fp20hcxAGx3SuvgPRyKJk/edit?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hyperlink" Target="https://www.united.com/web/en-US/content/travel/inflight/entertainment/read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7.png"/><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6.gif"/><Relationship Id="rId6"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4.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8.gif"/><Relationship Id="rId5" Type="http://schemas.openxmlformats.org/officeDocument/2006/relationships/image" Target="../media/image17.gif"/><Relationship Id="rId6" Type="http://schemas.openxmlformats.org/officeDocument/2006/relationships/image" Target="../media/image19.gif"/><Relationship Id="rId7" Type="http://schemas.openxmlformats.org/officeDocument/2006/relationships/image" Target="../media/image2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03" name="Shape 103"/>
        <p:cNvGrpSpPr/>
        <p:nvPr/>
      </p:nvGrpSpPr>
      <p:grpSpPr>
        <a:xfrm>
          <a:off x="0" y="0"/>
          <a:ext cx="0" cy="0"/>
          <a:chOff x="0" y="0"/>
          <a:chExt cx="0" cy="0"/>
        </a:xfrm>
      </p:grpSpPr>
      <p:sp>
        <p:nvSpPr>
          <p:cNvPr id="104" name="Shape 10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105" name="Shape 105"/>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4213D"/>
        </a:solidFill>
      </p:bgPr>
    </p:bg>
    <p:spTree>
      <p:nvGrpSpPr>
        <p:cNvPr id="277" name="Shape 277"/>
        <p:cNvGrpSpPr/>
        <p:nvPr/>
      </p:nvGrpSpPr>
      <p:grpSpPr>
        <a:xfrm>
          <a:off x="0" y="0"/>
          <a:ext cx="0" cy="0"/>
          <a:chOff x="0" y="0"/>
          <a:chExt cx="0" cy="0"/>
        </a:xfrm>
      </p:grpSpPr>
      <p:cxnSp>
        <p:nvCxnSpPr>
          <p:cNvPr id="278" name="Shape 278"/>
          <p:cNvCxnSpPr/>
          <p:nvPr/>
        </p:nvCxnSpPr>
        <p:spPr>
          <a:xfrm>
            <a:off x="5152125" y="1010550"/>
            <a:ext cx="16500" cy="3552000"/>
          </a:xfrm>
          <a:prstGeom prst="straightConnector1">
            <a:avLst/>
          </a:prstGeom>
          <a:noFill/>
          <a:ln cap="flat" cmpd="sng" w="9525">
            <a:solidFill>
              <a:srgbClr val="666666"/>
            </a:solidFill>
            <a:prstDash val="solid"/>
            <a:round/>
            <a:headEnd len="lg" w="lg" type="none"/>
            <a:tailEnd len="lg" w="lg" type="none"/>
          </a:ln>
        </p:spPr>
      </p:cxnSp>
      <p:sp>
        <p:nvSpPr>
          <p:cNvPr id="279" name="Shape 279"/>
          <p:cNvSpPr/>
          <p:nvPr/>
        </p:nvSpPr>
        <p:spPr>
          <a:xfrm>
            <a:off x="469075" y="323500"/>
            <a:ext cx="108000" cy="100200"/>
          </a:xfrm>
          <a:prstGeom prst="ellipse">
            <a:avLst/>
          </a:prstGeom>
          <a:solidFill>
            <a:srgbClr val="00FFFF"/>
          </a:solidFill>
          <a:ln>
            <a:noFill/>
          </a:ln>
        </p:spPr>
        <p:txBody>
          <a:bodyPr anchorCtr="0" anchor="ctr" bIns="91425" lIns="91425" rIns="91425" wrap="square" tIns="91425">
            <a:noAutofit/>
          </a:bodyPr>
          <a:lstStyle/>
          <a:p>
            <a:pPr lvl="0">
              <a:spcBef>
                <a:spcPts val="0"/>
              </a:spcBef>
              <a:buNone/>
            </a:pPr>
            <a:r>
              <a:t/>
            </a:r>
            <a:endParaRPr/>
          </a:p>
        </p:txBody>
      </p:sp>
      <p:sp>
        <p:nvSpPr>
          <p:cNvPr id="280" name="Shape 280"/>
          <p:cNvSpPr/>
          <p:nvPr/>
        </p:nvSpPr>
        <p:spPr>
          <a:xfrm>
            <a:off x="665875" y="323500"/>
            <a:ext cx="108000" cy="100200"/>
          </a:xfrm>
          <a:prstGeom prst="ellipse">
            <a:avLst/>
          </a:prstGeom>
          <a:solidFill>
            <a:srgbClr val="93C47D"/>
          </a:solidFill>
          <a:ln>
            <a:noFill/>
          </a:ln>
        </p:spPr>
        <p:txBody>
          <a:bodyPr anchorCtr="0" anchor="ctr" bIns="91425" lIns="91425" rIns="91425" wrap="square" tIns="91425">
            <a:noAutofit/>
          </a:bodyPr>
          <a:lstStyle/>
          <a:p>
            <a:pPr lvl="0">
              <a:spcBef>
                <a:spcPts val="0"/>
              </a:spcBef>
              <a:buNone/>
            </a:pPr>
            <a:r>
              <a:t/>
            </a:r>
            <a:endParaRPr/>
          </a:p>
        </p:txBody>
      </p:sp>
      <p:sp>
        <p:nvSpPr>
          <p:cNvPr id="281" name="Shape 281"/>
          <p:cNvSpPr/>
          <p:nvPr/>
        </p:nvSpPr>
        <p:spPr>
          <a:xfrm>
            <a:off x="862675" y="323500"/>
            <a:ext cx="108000" cy="100200"/>
          </a:xfrm>
          <a:prstGeom prst="ellipse">
            <a:avLst/>
          </a:prstGeom>
          <a:solidFill>
            <a:srgbClr val="F6B26B"/>
          </a:solidFill>
          <a:ln>
            <a:noFill/>
          </a:ln>
        </p:spPr>
        <p:txBody>
          <a:bodyPr anchorCtr="0" anchor="ctr" bIns="91425" lIns="91425" rIns="91425" wrap="square" tIns="91425">
            <a:noAutofit/>
          </a:bodyPr>
          <a:lstStyle/>
          <a:p>
            <a:pPr lvl="0">
              <a:spcBef>
                <a:spcPts val="0"/>
              </a:spcBef>
              <a:buNone/>
            </a:pPr>
            <a:r>
              <a:t/>
            </a:r>
            <a:endParaRPr/>
          </a:p>
        </p:txBody>
      </p:sp>
      <p:sp>
        <p:nvSpPr>
          <p:cNvPr id="282" name="Shape 282"/>
          <p:cNvSpPr/>
          <p:nvPr/>
        </p:nvSpPr>
        <p:spPr>
          <a:xfrm>
            <a:off x="1059475" y="323500"/>
            <a:ext cx="108000" cy="100200"/>
          </a:xfrm>
          <a:prstGeom prst="ellipse">
            <a:avLst/>
          </a:prstGeom>
          <a:solidFill>
            <a:srgbClr val="DD7E6B"/>
          </a:solidFill>
          <a:ln>
            <a:noFill/>
          </a:ln>
        </p:spPr>
        <p:txBody>
          <a:bodyPr anchorCtr="0" anchor="ctr" bIns="91425" lIns="91425" rIns="91425" wrap="square" tIns="91425">
            <a:noAutofit/>
          </a:bodyPr>
          <a:lstStyle/>
          <a:p>
            <a:pPr lvl="0">
              <a:spcBef>
                <a:spcPts val="0"/>
              </a:spcBef>
              <a:buNone/>
            </a:pPr>
            <a:r>
              <a:t/>
            </a:r>
            <a:endParaRPr/>
          </a:p>
        </p:txBody>
      </p:sp>
      <p:sp>
        <p:nvSpPr>
          <p:cNvPr id="283" name="Shape 283"/>
          <p:cNvSpPr/>
          <p:nvPr/>
        </p:nvSpPr>
        <p:spPr>
          <a:xfrm>
            <a:off x="1256275" y="323500"/>
            <a:ext cx="108000" cy="100200"/>
          </a:xfrm>
          <a:prstGeom prst="ellipse">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cxnSp>
        <p:nvCxnSpPr>
          <p:cNvPr id="284" name="Shape 284"/>
          <p:cNvCxnSpPr>
            <a:stCxn id="283" idx="6"/>
          </p:cNvCxnSpPr>
          <p:nvPr/>
        </p:nvCxnSpPr>
        <p:spPr>
          <a:xfrm flipH="1" rot="10800000">
            <a:off x="1364275" y="352600"/>
            <a:ext cx="7118100" cy="21000"/>
          </a:xfrm>
          <a:prstGeom prst="straightConnector1">
            <a:avLst/>
          </a:prstGeom>
          <a:noFill/>
          <a:ln cap="flat" cmpd="sng" w="9525">
            <a:solidFill>
              <a:schemeClr val="dk2"/>
            </a:solidFill>
            <a:prstDash val="solid"/>
            <a:round/>
            <a:headEnd len="lg" w="lg" type="none"/>
            <a:tailEnd len="lg" w="lg" type="none"/>
          </a:ln>
        </p:spPr>
      </p:cxnSp>
      <p:sp>
        <p:nvSpPr>
          <p:cNvPr id="285" name="Shape 285"/>
          <p:cNvSpPr txBox="1"/>
          <p:nvPr/>
        </p:nvSpPr>
        <p:spPr>
          <a:xfrm>
            <a:off x="332100" y="510800"/>
            <a:ext cx="6644100" cy="753000"/>
          </a:xfrm>
          <a:prstGeom prst="rect">
            <a:avLst/>
          </a:prstGeom>
          <a:noFill/>
          <a:ln>
            <a:noFill/>
          </a:ln>
        </p:spPr>
        <p:txBody>
          <a:bodyPr anchorCtr="0" anchor="b" bIns="91425" lIns="91425" rIns="91425" wrap="square" tIns="91425">
            <a:noAutofit/>
          </a:bodyPr>
          <a:lstStyle/>
          <a:p>
            <a:pPr lvl="0" rtl="0">
              <a:spcBef>
                <a:spcPts val="0"/>
              </a:spcBef>
              <a:buClr>
                <a:schemeClr val="dk1"/>
              </a:buClr>
              <a:buSzPct val="36666"/>
              <a:buFont typeface="Arial"/>
              <a:buNone/>
            </a:pPr>
            <a:r>
              <a:rPr lang="en-GB" sz="3000">
                <a:solidFill>
                  <a:schemeClr val="lt1"/>
                </a:solidFill>
                <a:latin typeface="Oswald"/>
                <a:ea typeface="Oswald"/>
                <a:cs typeface="Oswald"/>
                <a:sym typeface="Oswald"/>
              </a:rPr>
              <a:t>Computing Correlation Coefficient</a:t>
            </a:r>
          </a:p>
        </p:txBody>
      </p:sp>
      <p:sp>
        <p:nvSpPr>
          <p:cNvPr id="286" name="Shape 286"/>
          <p:cNvSpPr txBox="1"/>
          <p:nvPr/>
        </p:nvSpPr>
        <p:spPr>
          <a:xfrm>
            <a:off x="362425" y="1623875"/>
            <a:ext cx="4617300" cy="3267900"/>
          </a:xfrm>
          <a:prstGeom prst="rect">
            <a:avLst/>
          </a:prstGeom>
          <a:noFill/>
          <a:ln>
            <a:noFill/>
          </a:ln>
        </p:spPr>
        <p:txBody>
          <a:bodyPr anchorCtr="0" anchor="ctr" bIns="91425" lIns="91425" rIns="91425" wrap="square" tIns="91425">
            <a:noAutofit/>
          </a:bodyPr>
          <a:lstStyle/>
          <a:p>
            <a:pPr lvl="0" rtl="0">
              <a:spcBef>
                <a:spcPts val="0"/>
              </a:spcBef>
              <a:buNone/>
            </a:pPr>
            <a:r>
              <a:rPr lang="en-GB" sz="1600">
                <a:solidFill>
                  <a:srgbClr val="CACACA"/>
                </a:solidFill>
                <a:latin typeface="Oswald"/>
                <a:ea typeface="Oswald"/>
                <a:cs typeface="Oswald"/>
                <a:sym typeface="Oswald"/>
              </a:rPr>
              <a:t>The correlation coefficient was calculated using this formula:</a:t>
            </a:r>
          </a:p>
          <a:p>
            <a:pPr lvl="0" rtl="0">
              <a:spcBef>
                <a:spcPts val="0"/>
              </a:spcBef>
              <a:buNone/>
            </a:pPr>
            <a:r>
              <a:t/>
            </a:r>
            <a:endParaRPr sz="1600">
              <a:solidFill>
                <a:schemeClr val="dk1"/>
              </a:solidFill>
              <a:latin typeface="Oswald"/>
              <a:ea typeface="Oswald"/>
              <a:cs typeface="Oswald"/>
              <a:sym typeface="Oswald"/>
            </a:endParaRPr>
          </a:p>
          <a:p>
            <a:pPr lvl="0" rtl="0">
              <a:spcBef>
                <a:spcPts val="0"/>
              </a:spcBef>
              <a:buNone/>
            </a:pPr>
            <a:r>
              <a:t/>
            </a:r>
            <a:endParaRPr sz="1600">
              <a:solidFill>
                <a:schemeClr val="dk1"/>
              </a:solidFill>
              <a:latin typeface="Oswald"/>
              <a:ea typeface="Oswald"/>
              <a:cs typeface="Oswald"/>
              <a:sym typeface="Oswald"/>
            </a:endParaRPr>
          </a:p>
          <a:p>
            <a:pPr lvl="0" rtl="0">
              <a:spcBef>
                <a:spcPts val="0"/>
              </a:spcBef>
              <a:buNone/>
            </a:pPr>
            <a:r>
              <a:t/>
            </a:r>
            <a:endParaRPr sz="1600">
              <a:solidFill>
                <a:srgbClr val="CACACA"/>
              </a:solidFill>
              <a:latin typeface="Oswald"/>
              <a:ea typeface="Oswald"/>
              <a:cs typeface="Oswald"/>
              <a:sym typeface="Oswald"/>
            </a:endParaRPr>
          </a:p>
          <a:p>
            <a:pPr lvl="0" rtl="0">
              <a:spcBef>
                <a:spcPts val="0"/>
              </a:spcBef>
              <a:buNone/>
            </a:pPr>
            <a:r>
              <a:t/>
            </a:r>
            <a:endParaRPr sz="1600">
              <a:solidFill>
                <a:srgbClr val="CACACA"/>
              </a:solidFill>
              <a:latin typeface="Oswald"/>
              <a:ea typeface="Oswald"/>
              <a:cs typeface="Oswald"/>
              <a:sym typeface="Oswald"/>
            </a:endParaRPr>
          </a:p>
          <a:p>
            <a:pPr lvl="0" rtl="0">
              <a:spcBef>
                <a:spcPts val="0"/>
              </a:spcBef>
              <a:buNone/>
            </a:pPr>
            <a:r>
              <a:rPr lang="en-GB" sz="1600">
                <a:solidFill>
                  <a:srgbClr val="CACACA"/>
                </a:solidFill>
                <a:latin typeface="Oswald"/>
                <a:ea typeface="Oswald"/>
                <a:cs typeface="Oswald"/>
                <a:sym typeface="Oswald"/>
              </a:rPr>
              <a:t>Where r = correlation coefficient</a:t>
            </a:r>
          </a:p>
          <a:p>
            <a:pPr lvl="0" rtl="0">
              <a:spcBef>
                <a:spcPts val="0"/>
              </a:spcBef>
              <a:buNone/>
            </a:pPr>
            <a:r>
              <a:rPr lang="en-GB" sz="1600">
                <a:solidFill>
                  <a:srgbClr val="CACACA"/>
                </a:solidFill>
                <a:latin typeface="Oswald"/>
                <a:ea typeface="Oswald"/>
                <a:cs typeface="Oswald"/>
                <a:sym typeface="Oswald"/>
              </a:rPr>
              <a:t>            X = UAL (United Airline Stock Prices)</a:t>
            </a:r>
          </a:p>
          <a:p>
            <a:pPr lvl="0" rtl="0">
              <a:spcBef>
                <a:spcPts val="0"/>
              </a:spcBef>
              <a:buNone/>
            </a:pPr>
            <a:r>
              <a:rPr lang="en-GB" sz="1600">
                <a:solidFill>
                  <a:srgbClr val="CACACA"/>
                </a:solidFill>
                <a:latin typeface="Oswald"/>
                <a:ea typeface="Oswald"/>
                <a:cs typeface="Oswald"/>
                <a:sym typeface="Oswald"/>
              </a:rPr>
              <a:t>            Y = Vader Sentiment Mean Score</a:t>
            </a:r>
          </a:p>
          <a:p>
            <a:pPr lvl="0" rtl="0">
              <a:spcBef>
                <a:spcPts val="0"/>
              </a:spcBef>
              <a:buNone/>
            </a:pPr>
            <a:r>
              <a:rPr lang="en-GB" sz="1600">
                <a:solidFill>
                  <a:srgbClr val="CACACA"/>
                </a:solidFill>
                <a:latin typeface="Oswald"/>
                <a:ea typeface="Oswald"/>
                <a:cs typeface="Oswald"/>
                <a:sym typeface="Oswald"/>
              </a:rPr>
              <a:t>            n = 115 (degrees of freedom)</a:t>
            </a:r>
          </a:p>
          <a:p>
            <a:pPr lvl="0" rtl="0">
              <a:spcBef>
                <a:spcPts val="0"/>
              </a:spcBef>
              <a:buNone/>
            </a:pPr>
            <a:r>
              <a:t/>
            </a:r>
            <a:endParaRPr sz="1600">
              <a:solidFill>
                <a:srgbClr val="CACACA"/>
              </a:solidFill>
              <a:latin typeface="Oswald"/>
              <a:ea typeface="Oswald"/>
              <a:cs typeface="Oswald"/>
              <a:sym typeface="Oswald"/>
            </a:endParaRPr>
          </a:p>
          <a:p>
            <a:pPr lvl="0" rtl="0">
              <a:spcBef>
                <a:spcPts val="0"/>
              </a:spcBef>
              <a:buNone/>
            </a:pPr>
            <a:r>
              <a:t/>
            </a:r>
            <a:endParaRPr sz="1600">
              <a:solidFill>
                <a:srgbClr val="CACACA"/>
              </a:solidFill>
              <a:latin typeface="Oswald"/>
              <a:ea typeface="Oswald"/>
              <a:cs typeface="Oswald"/>
              <a:sym typeface="Oswald"/>
            </a:endParaRPr>
          </a:p>
          <a:p>
            <a:pPr lvl="0" rtl="0">
              <a:spcBef>
                <a:spcPts val="0"/>
              </a:spcBef>
              <a:buNone/>
            </a:pPr>
            <a:r>
              <a:t/>
            </a:r>
            <a:endParaRPr sz="1600">
              <a:solidFill>
                <a:srgbClr val="CACACA"/>
              </a:solidFill>
              <a:latin typeface="Oswald"/>
              <a:ea typeface="Oswald"/>
              <a:cs typeface="Oswald"/>
              <a:sym typeface="Oswald"/>
            </a:endParaRPr>
          </a:p>
          <a:p>
            <a:pPr lvl="0" rtl="0">
              <a:spcBef>
                <a:spcPts val="0"/>
              </a:spcBef>
              <a:buNone/>
            </a:pPr>
            <a:r>
              <a:t/>
            </a:r>
            <a:endParaRPr sz="1600">
              <a:solidFill>
                <a:srgbClr val="CACACA"/>
              </a:solidFill>
              <a:latin typeface="Oswald"/>
              <a:ea typeface="Oswald"/>
              <a:cs typeface="Oswald"/>
              <a:sym typeface="Oswald"/>
            </a:endParaRPr>
          </a:p>
          <a:p>
            <a:pPr lvl="0" rtl="0">
              <a:spcBef>
                <a:spcPts val="0"/>
              </a:spcBef>
              <a:buNone/>
            </a:pPr>
            <a:r>
              <a:t/>
            </a:r>
            <a:endParaRPr sz="1600">
              <a:solidFill>
                <a:srgbClr val="CACACA"/>
              </a:solidFill>
              <a:latin typeface="Oswald"/>
              <a:ea typeface="Oswald"/>
              <a:cs typeface="Oswald"/>
              <a:sym typeface="Oswald"/>
            </a:endParaRPr>
          </a:p>
        </p:txBody>
      </p:sp>
      <p:sp>
        <p:nvSpPr>
          <p:cNvPr id="287" name="Shape 287"/>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pic>
        <p:nvPicPr>
          <p:cNvPr id="288" name="Shape 288"/>
          <p:cNvPicPr preferRelativeResize="0"/>
          <p:nvPr/>
        </p:nvPicPr>
        <p:blipFill>
          <a:blip r:embed="rId3">
            <a:alphaModFix/>
          </a:blip>
          <a:stretch>
            <a:fillRect/>
          </a:stretch>
        </p:blipFill>
        <p:spPr>
          <a:xfrm>
            <a:off x="1167475" y="1728050"/>
            <a:ext cx="2251750" cy="1087475"/>
          </a:xfrm>
          <a:prstGeom prst="rect">
            <a:avLst/>
          </a:prstGeom>
          <a:noFill/>
          <a:ln cap="flat" cmpd="sng" w="9525">
            <a:solidFill>
              <a:srgbClr val="CCCCCC"/>
            </a:solidFill>
            <a:prstDash val="solid"/>
            <a:round/>
            <a:headEnd len="med" w="med" type="none"/>
            <a:tailEnd len="med" w="med" type="none"/>
          </a:ln>
        </p:spPr>
      </p:pic>
      <p:pic>
        <p:nvPicPr>
          <p:cNvPr id="289" name="Shape 289"/>
          <p:cNvPicPr preferRelativeResize="0"/>
          <p:nvPr/>
        </p:nvPicPr>
        <p:blipFill>
          <a:blip r:embed="rId4">
            <a:alphaModFix/>
          </a:blip>
          <a:stretch>
            <a:fillRect/>
          </a:stretch>
        </p:blipFill>
        <p:spPr>
          <a:xfrm>
            <a:off x="5341025" y="1010837"/>
            <a:ext cx="3670575" cy="2064698"/>
          </a:xfrm>
          <a:prstGeom prst="rect">
            <a:avLst/>
          </a:prstGeom>
          <a:noFill/>
          <a:ln>
            <a:noFill/>
          </a:ln>
        </p:spPr>
      </p:pic>
      <p:sp>
        <p:nvSpPr>
          <p:cNvPr id="290" name="Shape 290"/>
          <p:cNvSpPr txBox="1"/>
          <p:nvPr/>
        </p:nvSpPr>
        <p:spPr>
          <a:xfrm>
            <a:off x="5436525" y="3319575"/>
            <a:ext cx="3308100" cy="1303200"/>
          </a:xfrm>
          <a:prstGeom prst="rect">
            <a:avLst/>
          </a:prstGeom>
          <a:noFill/>
          <a:ln>
            <a:noFill/>
          </a:ln>
        </p:spPr>
        <p:txBody>
          <a:bodyPr anchorCtr="0" anchor="t" bIns="91425" lIns="91425" rIns="91425" wrap="square" tIns="91425">
            <a:noAutofit/>
          </a:bodyPr>
          <a:lstStyle/>
          <a:p>
            <a:pPr lvl="0">
              <a:spcBef>
                <a:spcPts val="0"/>
              </a:spcBef>
              <a:buClr>
                <a:schemeClr val="dk1"/>
              </a:buClr>
              <a:buSzPct val="68750"/>
              <a:buFont typeface="Arial"/>
              <a:buNone/>
            </a:pPr>
            <a:r>
              <a:rPr lang="en-GB" sz="1600">
                <a:solidFill>
                  <a:srgbClr val="CACACA"/>
                </a:solidFill>
                <a:latin typeface="Oswald"/>
                <a:ea typeface="Oswald"/>
                <a:cs typeface="Oswald"/>
                <a:sym typeface="Oswald"/>
              </a:rPr>
              <a:t>The correlation coefficient (r) is -0.058, which is not big enough to derive statistical conclusion. Hence, we conclude that there is no linear dependence between the variables.</a:t>
            </a:r>
          </a:p>
        </p:txBody>
      </p:sp>
      <p:pic>
        <p:nvPicPr>
          <p:cNvPr descr="x and y" id="291" name="Shape 291" title="x and y"/>
          <p:cNvPicPr preferRelativeResize="0"/>
          <p:nvPr/>
        </p:nvPicPr>
        <p:blipFill>
          <a:blip r:embed="rId5">
            <a:alphaModFix/>
          </a:blip>
          <a:stretch>
            <a:fillRect/>
          </a:stretch>
        </p:blipFill>
        <p:spPr>
          <a:xfrm>
            <a:off x="152400" y="152400"/>
            <a:ext cx="51178" cy="18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4213D"/>
        </a:solidFill>
      </p:bgPr>
    </p:bg>
    <p:spTree>
      <p:nvGrpSpPr>
        <p:cNvPr id="295" name="Shape 295"/>
        <p:cNvGrpSpPr/>
        <p:nvPr/>
      </p:nvGrpSpPr>
      <p:grpSpPr>
        <a:xfrm>
          <a:off x="0" y="0"/>
          <a:ext cx="0" cy="0"/>
          <a:chOff x="0" y="0"/>
          <a:chExt cx="0" cy="0"/>
        </a:xfrm>
      </p:grpSpPr>
      <p:cxnSp>
        <p:nvCxnSpPr>
          <p:cNvPr id="296" name="Shape 296"/>
          <p:cNvCxnSpPr/>
          <p:nvPr/>
        </p:nvCxnSpPr>
        <p:spPr>
          <a:xfrm>
            <a:off x="4654202" y="687756"/>
            <a:ext cx="34200" cy="4112400"/>
          </a:xfrm>
          <a:prstGeom prst="straightConnector1">
            <a:avLst/>
          </a:prstGeom>
          <a:noFill/>
          <a:ln cap="flat" cmpd="sng" w="9525">
            <a:solidFill>
              <a:srgbClr val="666666"/>
            </a:solidFill>
            <a:prstDash val="solid"/>
            <a:round/>
            <a:headEnd len="lg" w="lg" type="none"/>
            <a:tailEnd len="lg" w="lg" type="none"/>
          </a:ln>
        </p:spPr>
      </p:cxnSp>
      <p:sp>
        <p:nvSpPr>
          <p:cNvPr id="297" name="Shape 297"/>
          <p:cNvSpPr/>
          <p:nvPr/>
        </p:nvSpPr>
        <p:spPr>
          <a:xfrm>
            <a:off x="469075" y="323500"/>
            <a:ext cx="108000" cy="100200"/>
          </a:xfrm>
          <a:prstGeom prst="ellipse">
            <a:avLst/>
          </a:prstGeom>
          <a:solidFill>
            <a:srgbClr val="00FFFF"/>
          </a:solidFill>
          <a:ln>
            <a:noFill/>
          </a:ln>
        </p:spPr>
        <p:txBody>
          <a:bodyPr anchorCtr="0" anchor="ctr" bIns="91425" lIns="91425" rIns="91425" wrap="square" tIns="91425">
            <a:noAutofit/>
          </a:bodyPr>
          <a:lstStyle/>
          <a:p>
            <a:pPr lvl="0">
              <a:spcBef>
                <a:spcPts val="0"/>
              </a:spcBef>
              <a:buNone/>
            </a:pPr>
            <a:r>
              <a:t/>
            </a:r>
            <a:endParaRPr/>
          </a:p>
        </p:txBody>
      </p:sp>
      <p:sp>
        <p:nvSpPr>
          <p:cNvPr id="298" name="Shape 298"/>
          <p:cNvSpPr/>
          <p:nvPr/>
        </p:nvSpPr>
        <p:spPr>
          <a:xfrm>
            <a:off x="665875" y="323500"/>
            <a:ext cx="108000" cy="100200"/>
          </a:xfrm>
          <a:prstGeom prst="ellipse">
            <a:avLst/>
          </a:prstGeom>
          <a:solidFill>
            <a:srgbClr val="93C47D"/>
          </a:solidFill>
          <a:ln>
            <a:noFill/>
          </a:ln>
        </p:spPr>
        <p:txBody>
          <a:bodyPr anchorCtr="0" anchor="ctr" bIns="91425" lIns="91425" rIns="91425" wrap="square" tIns="91425">
            <a:noAutofit/>
          </a:bodyPr>
          <a:lstStyle/>
          <a:p>
            <a:pPr lvl="0">
              <a:spcBef>
                <a:spcPts val="0"/>
              </a:spcBef>
              <a:buNone/>
            </a:pPr>
            <a:r>
              <a:t/>
            </a:r>
            <a:endParaRPr/>
          </a:p>
        </p:txBody>
      </p:sp>
      <p:sp>
        <p:nvSpPr>
          <p:cNvPr id="299" name="Shape 299"/>
          <p:cNvSpPr/>
          <p:nvPr/>
        </p:nvSpPr>
        <p:spPr>
          <a:xfrm>
            <a:off x="862675" y="323500"/>
            <a:ext cx="108000" cy="100200"/>
          </a:xfrm>
          <a:prstGeom prst="ellipse">
            <a:avLst/>
          </a:prstGeom>
          <a:solidFill>
            <a:srgbClr val="F6B26B"/>
          </a:solidFill>
          <a:ln>
            <a:noFill/>
          </a:ln>
        </p:spPr>
        <p:txBody>
          <a:bodyPr anchorCtr="0" anchor="ctr" bIns="91425" lIns="91425" rIns="91425" wrap="square" tIns="91425">
            <a:noAutofit/>
          </a:bodyPr>
          <a:lstStyle/>
          <a:p>
            <a:pPr lvl="0">
              <a:spcBef>
                <a:spcPts val="0"/>
              </a:spcBef>
              <a:buNone/>
            </a:pPr>
            <a:r>
              <a:t/>
            </a:r>
            <a:endParaRPr/>
          </a:p>
        </p:txBody>
      </p:sp>
      <p:sp>
        <p:nvSpPr>
          <p:cNvPr id="300" name="Shape 300"/>
          <p:cNvSpPr/>
          <p:nvPr/>
        </p:nvSpPr>
        <p:spPr>
          <a:xfrm>
            <a:off x="1059475" y="323500"/>
            <a:ext cx="108000" cy="100200"/>
          </a:xfrm>
          <a:prstGeom prst="ellipse">
            <a:avLst/>
          </a:prstGeom>
          <a:solidFill>
            <a:srgbClr val="DD7E6B"/>
          </a:solidFill>
          <a:ln>
            <a:noFill/>
          </a:ln>
        </p:spPr>
        <p:txBody>
          <a:bodyPr anchorCtr="0" anchor="ctr" bIns="91425" lIns="91425" rIns="91425" wrap="square" tIns="91425">
            <a:noAutofit/>
          </a:bodyPr>
          <a:lstStyle/>
          <a:p>
            <a:pPr lvl="0">
              <a:spcBef>
                <a:spcPts val="0"/>
              </a:spcBef>
              <a:buNone/>
            </a:pPr>
            <a:r>
              <a:t/>
            </a:r>
            <a:endParaRPr/>
          </a:p>
        </p:txBody>
      </p:sp>
      <p:sp>
        <p:nvSpPr>
          <p:cNvPr id="301" name="Shape 301"/>
          <p:cNvSpPr/>
          <p:nvPr/>
        </p:nvSpPr>
        <p:spPr>
          <a:xfrm>
            <a:off x="1256275" y="323500"/>
            <a:ext cx="108000" cy="100200"/>
          </a:xfrm>
          <a:prstGeom prst="ellipse">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cxnSp>
        <p:nvCxnSpPr>
          <p:cNvPr id="302" name="Shape 302"/>
          <p:cNvCxnSpPr>
            <a:stCxn id="301" idx="6"/>
          </p:cNvCxnSpPr>
          <p:nvPr/>
        </p:nvCxnSpPr>
        <p:spPr>
          <a:xfrm flipH="1" rot="10800000">
            <a:off x="1364275" y="352600"/>
            <a:ext cx="7118100" cy="21000"/>
          </a:xfrm>
          <a:prstGeom prst="straightConnector1">
            <a:avLst/>
          </a:prstGeom>
          <a:noFill/>
          <a:ln cap="flat" cmpd="sng" w="9525">
            <a:solidFill>
              <a:schemeClr val="dk2"/>
            </a:solidFill>
            <a:prstDash val="solid"/>
            <a:round/>
            <a:headEnd len="lg" w="lg" type="none"/>
            <a:tailEnd len="lg" w="lg" type="none"/>
          </a:ln>
        </p:spPr>
      </p:cxnSp>
      <p:sp>
        <p:nvSpPr>
          <p:cNvPr id="303" name="Shape 303"/>
          <p:cNvSpPr txBox="1"/>
          <p:nvPr/>
        </p:nvSpPr>
        <p:spPr>
          <a:xfrm>
            <a:off x="392875" y="414200"/>
            <a:ext cx="6644100" cy="753000"/>
          </a:xfrm>
          <a:prstGeom prst="rect">
            <a:avLst/>
          </a:prstGeom>
          <a:noFill/>
          <a:ln>
            <a:noFill/>
          </a:ln>
        </p:spPr>
        <p:txBody>
          <a:bodyPr anchorCtr="0" anchor="b" bIns="91425" lIns="91425" rIns="91425" wrap="square" tIns="91425">
            <a:noAutofit/>
          </a:bodyPr>
          <a:lstStyle/>
          <a:p>
            <a:pPr lvl="0" rtl="0">
              <a:spcBef>
                <a:spcPts val="0"/>
              </a:spcBef>
              <a:buNone/>
            </a:pPr>
            <a:r>
              <a:rPr lang="en-GB" sz="3000">
                <a:solidFill>
                  <a:srgbClr val="FFFFFF"/>
                </a:solidFill>
                <a:latin typeface="Oswald"/>
                <a:ea typeface="Oswald"/>
                <a:cs typeface="Oswald"/>
                <a:sym typeface="Oswald"/>
              </a:rPr>
              <a:t>Findings</a:t>
            </a:r>
          </a:p>
        </p:txBody>
      </p:sp>
      <p:sp>
        <p:nvSpPr>
          <p:cNvPr id="304" name="Shape 304"/>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
        <p:nvSpPr>
          <p:cNvPr id="305" name="Shape 305"/>
          <p:cNvSpPr txBox="1"/>
          <p:nvPr/>
        </p:nvSpPr>
        <p:spPr>
          <a:xfrm>
            <a:off x="311700" y="1091000"/>
            <a:ext cx="4342500" cy="3416400"/>
          </a:xfrm>
          <a:prstGeom prst="rect">
            <a:avLst/>
          </a:prstGeom>
          <a:noFill/>
          <a:ln>
            <a:noFill/>
          </a:ln>
        </p:spPr>
        <p:txBody>
          <a:bodyPr anchorCtr="0" anchor="t" bIns="91425" lIns="91425" rIns="91425" wrap="square" tIns="91425">
            <a:noAutofit/>
          </a:bodyPr>
          <a:lstStyle/>
          <a:p>
            <a:pPr lvl="0" rtl="0">
              <a:spcBef>
                <a:spcPts val="0"/>
              </a:spcBef>
              <a:buClr>
                <a:schemeClr val="dk1"/>
              </a:buClr>
              <a:buSzPct val="68750"/>
              <a:buFont typeface="Arial"/>
              <a:buNone/>
            </a:pPr>
            <a:r>
              <a:rPr lang="en-GB" sz="1600">
                <a:solidFill>
                  <a:srgbClr val="CACACA"/>
                </a:solidFill>
                <a:latin typeface="Oswald"/>
                <a:ea typeface="Oswald"/>
                <a:cs typeface="Oswald"/>
                <a:sym typeface="Oswald"/>
              </a:rPr>
              <a:t>The estimates from the correlation coefficient estimation indicates there is no correlation between United Airline Stock Price and Twitter Sentiment Scores.</a:t>
            </a:r>
          </a:p>
          <a:p>
            <a:pPr lvl="0" rtl="0">
              <a:spcBef>
                <a:spcPts val="0"/>
              </a:spcBef>
              <a:buClr>
                <a:schemeClr val="dk1"/>
              </a:buClr>
              <a:buSzPct val="68750"/>
              <a:buFont typeface="Arial"/>
              <a:buNone/>
            </a:pPr>
            <a:r>
              <a:rPr lang="en-GB" sz="1600">
                <a:solidFill>
                  <a:srgbClr val="CACACA"/>
                </a:solidFill>
                <a:latin typeface="Oswald"/>
                <a:ea typeface="Oswald"/>
                <a:cs typeface="Oswald"/>
                <a:sym typeface="Oswald"/>
              </a:rPr>
              <a:t>This finding reinforces the earlier claim that there is no visual relationship following the scatter graph of the two variables.</a:t>
            </a:r>
          </a:p>
          <a:p>
            <a:pPr lvl="0" rtl="0">
              <a:spcBef>
                <a:spcPts val="0"/>
              </a:spcBef>
              <a:buClr>
                <a:schemeClr val="dk1"/>
              </a:buClr>
              <a:buFont typeface="Arial"/>
              <a:buNone/>
            </a:pPr>
            <a:r>
              <a:t/>
            </a:r>
            <a:endParaRPr sz="1600">
              <a:solidFill>
                <a:srgbClr val="CACACA"/>
              </a:solidFill>
              <a:latin typeface="Oswald"/>
              <a:ea typeface="Oswald"/>
              <a:cs typeface="Oswald"/>
              <a:sym typeface="Oswald"/>
            </a:endParaRPr>
          </a:p>
          <a:p>
            <a:pPr lvl="0" rtl="0">
              <a:spcBef>
                <a:spcPts val="0"/>
              </a:spcBef>
              <a:buClr>
                <a:schemeClr val="dk1"/>
              </a:buClr>
              <a:buFont typeface="Arial"/>
              <a:buNone/>
            </a:pPr>
            <a:r>
              <a:t/>
            </a:r>
            <a:endParaRPr sz="1600">
              <a:solidFill>
                <a:srgbClr val="CACACA"/>
              </a:solidFill>
              <a:latin typeface="Oswald"/>
              <a:ea typeface="Oswald"/>
              <a:cs typeface="Oswald"/>
              <a:sym typeface="Oswald"/>
            </a:endParaRPr>
          </a:p>
          <a:p>
            <a:pPr lvl="0" rtl="0">
              <a:spcBef>
                <a:spcPts val="0"/>
              </a:spcBef>
              <a:buNone/>
            </a:pPr>
            <a:r>
              <a:t/>
            </a:r>
            <a:endParaRPr sz="1600">
              <a:solidFill>
                <a:srgbClr val="CCCCCC"/>
              </a:solidFill>
              <a:latin typeface="Oswald"/>
              <a:ea typeface="Oswald"/>
              <a:cs typeface="Oswald"/>
              <a:sym typeface="Oswald"/>
            </a:endParaRPr>
          </a:p>
        </p:txBody>
      </p:sp>
      <p:pic>
        <p:nvPicPr>
          <p:cNvPr id="306" name="Shape 306"/>
          <p:cNvPicPr preferRelativeResize="0"/>
          <p:nvPr/>
        </p:nvPicPr>
        <p:blipFill>
          <a:blip r:embed="rId3">
            <a:alphaModFix/>
          </a:blip>
          <a:stretch>
            <a:fillRect/>
          </a:stretch>
        </p:blipFill>
        <p:spPr>
          <a:xfrm>
            <a:off x="426325" y="2764369"/>
            <a:ext cx="3983050" cy="2091101"/>
          </a:xfrm>
          <a:prstGeom prst="rect">
            <a:avLst/>
          </a:prstGeom>
          <a:noFill/>
          <a:ln>
            <a:noFill/>
          </a:ln>
        </p:spPr>
      </p:pic>
      <p:pic>
        <p:nvPicPr>
          <p:cNvPr id="307" name="Shape 307"/>
          <p:cNvPicPr preferRelativeResize="0"/>
          <p:nvPr/>
        </p:nvPicPr>
        <p:blipFill>
          <a:blip r:embed="rId4">
            <a:alphaModFix/>
          </a:blip>
          <a:stretch>
            <a:fillRect/>
          </a:stretch>
        </p:blipFill>
        <p:spPr>
          <a:xfrm>
            <a:off x="5034775" y="2764374"/>
            <a:ext cx="2468150" cy="1472850"/>
          </a:xfrm>
          <a:prstGeom prst="rect">
            <a:avLst/>
          </a:prstGeom>
          <a:noFill/>
          <a:ln>
            <a:noFill/>
          </a:ln>
        </p:spPr>
      </p:pic>
      <p:sp>
        <p:nvSpPr>
          <p:cNvPr id="308" name="Shape 308"/>
          <p:cNvSpPr txBox="1"/>
          <p:nvPr/>
        </p:nvSpPr>
        <p:spPr>
          <a:xfrm>
            <a:off x="4873600" y="913212"/>
            <a:ext cx="3863400" cy="1790100"/>
          </a:xfrm>
          <a:prstGeom prst="rect">
            <a:avLst/>
          </a:prstGeom>
          <a:noFill/>
          <a:ln>
            <a:noFill/>
          </a:ln>
        </p:spPr>
        <p:txBody>
          <a:bodyPr anchorCtr="0" anchor="ctr" bIns="91425" lIns="91425" rIns="91425" wrap="square" tIns="91425">
            <a:noAutofit/>
          </a:bodyPr>
          <a:lstStyle/>
          <a:p>
            <a:pPr lvl="0" rtl="0">
              <a:spcBef>
                <a:spcPts val="0"/>
              </a:spcBef>
              <a:buNone/>
            </a:pPr>
            <a:r>
              <a:rPr lang="en-GB" sz="1600">
                <a:solidFill>
                  <a:srgbClr val="CACACA"/>
                </a:solidFill>
                <a:latin typeface="Oswald"/>
                <a:ea typeface="Oswald"/>
                <a:cs typeface="Oswald"/>
                <a:sym typeface="Oswald"/>
              </a:rPr>
              <a:t>This is in line with other studies: for instance, Gabriele Ranco et al. (2015) found a relatively low correlation and causality between Twitter Sentiments and 30 stock companies that form the Dow Jones Industrial Average (DJIA) index.</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4213D"/>
        </a:solidFill>
      </p:bgPr>
    </p:bg>
    <p:spTree>
      <p:nvGrpSpPr>
        <p:cNvPr id="312" name="Shape 312"/>
        <p:cNvGrpSpPr/>
        <p:nvPr/>
      </p:nvGrpSpPr>
      <p:grpSpPr>
        <a:xfrm>
          <a:off x="0" y="0"/>
          <a:ext cx="0" cy="0"/>
          <a:chOff x="0" y="0"/>
          <a:chExt cx="0" cy="0"/>
        </a:xfrm>
      </p:grpSpPr>
      <p:cxnSp>
        <p:nvCxnSpPr>
          <p:cNvPr id="313" name="Shape 313"/>
          <p:cNvCxnSpPr/>
          <p:nvPr/>
        </p:nvCxnSpPr>
        <p:spPr>
          <a:xfrm>
            <a:off x="4654202" y="687756"/>
            <a:ext cx="34200" cy="4112400"/>
          </a:xfrm>
          <a:prstGeom prst="straightConnector1">
            <a:avLst/>
          </a:prstGeom>
          <a:noFill/>
          <a:ln cap="flat" cmpd="sng" w="9525">
            <a:solidFill>
              <a:srgbClr val="666666"/>
            </a:solidFill>
            <a:prstDash val="solid"/>
            <a:round/>
            <a:headEnd len="lg" w="lg" type="none"/>
            <a:tailEnd len="lg" w="lg" type="none"/>
          </a:ln>
        </p:spPr>
      </p:cxnSp>
      <p:sp>
        <p:nvSpPr>
          <p:cNvPr id="314" name="Shape 314"/>
          <p:cNvSpPr/>
          <p:nvPr/>
        </p:nvSpPr>
        <p:spPr>
          <a:xfrm>
            <a:off x="469075" y="323500"/>
            <a:ext cx="108000" cy="100200"/>
          </a:xfrm>
          <a:prstGeom prst="ellipse">
            <a:avLst/>
          </a:prstGeom>
          <a:solidFill>
            <a:srgbClr val="00FFFF"/>
          </a:solidFill>
          <a:ln>
            <a:noFill/>
          </a:ln>
        </p:spPr>
        <p:txBody>
          <a:bodyPr anchorCtr="0" anchor="ctr" bIns="91425" lIns="91425" rIns="91425" wrap="square" tIns="91425">
            <a:noAutofit/>
          </a:bodyPr>
          <a:lstStyle/>
          <a:p>
            <a:pPr lvl="0">
              <a:spcBef>
                <a:spcPts val="0"/>
              </a:spcBef>
              <a:buNone/>
            </a:pPr>
            <a:r>
              <a:t/>
            </a:r>
            <a:endParaRPr/>
          </a:p>
        </p:txBody>
      </p:sp>
      <p:sp>
        <p:nvSpPr>
          <p:cNvPr id="315" name="Shape 315"/>
          <p:cNvSpPr/>
          <p:nvPr/>
        </p:nvSpPr>
        <p:spPr>
          <a:xfrm>
            <a:off x="665875" y="323500"/>
            <a:ext cx="108000" cy="100200"/>
          </a:xfrm>
          <a:prstGeom prst="ellipse">
            <a:avLst/>
          </a:prstGeom>
          <a:solidFill>
            <a:srgbClr val="93C47D"/>
          </a:solidFill>
          <a:ln>
            <a:noFill/>
          </a:ln>
        </p:spPr>
        <p:txBody>
          <a:bodyPr anchorCtr="0" anchor="ctr" bIns="91425" lIns="91425" rIns="91425" wrap="square" tIns="91425">
            <a:noAutofit/>
          </a:bodyPr>
          <a:lstStyle/>
          <a:p>
            <a:pPr lvl="0">
              <a:spcBef>
                <a:spcPts val="0"/>
              </a:spcBef>
              <a:buNone/>
            </a:pPr>
            <a:r>
              <a:t/>
            </a:r>
            <a:endParaRPr/>
          </a:p>
        </p:txBody>
      </p:sp>
      <p:sp>
        <p:nvSpPr>
          <p:cNvPr id="316" name="Shape 316"/>
          <p:cNvSpPr/>
          <p:nvPr/>
        </p:nvSpPr>
        <p:spPr>
          <a:xfrm>
            <a:off x="862675" y="323500"/>
            <a:ext cx="108000" cy="100200"/>
          </a:xfrm>
          <a:prstGeom prst="ellipse">
            <a:avLst/>
          </a:prstGeom>
          <a:solidFill>
            <a:srgbClr val="F6B26B"/>
          </a:solidFill>
          <a:ln>
            <a:noFill/>
          </a:ln>
        </p:spPr>
        <p:txBody>
          <a:bodyPr anchorCtr="0" anchor="ctr" bIns="91425" lIns="91425" rIns="91425" wrap="square" tIns="91425">
            <a:noAutofit/>
          </a:bodyPr>
          <a:lstStyle/>
          <a:p>
            <a:pPr lvl="0">
              <a:spcBef>
                <a:spcPts val="0"/>
              </a:spcBef>
              <a:buNone/>
            </a:pPr>
            <a:r>
              <a:t/>
            </a:r>
            <a:endParaRPr/>
          </a:p>
        </p:txBody>
      </p:sp>
      <p:sp>
        <p:nvSpPr>
          <p:cNvPr id="317" name="Shape 317"/>
          <p:cNvSpPr/>
          <p:nvPr/>
        </p:nvSpPr>
        <p:spPr>
          <a:xfrm>
            <a:off x="1059475" y="323500"/>
            <a:ext cx="108000" cy="100200"/>
          </a:xfrm>
          <a:prstGeom prst="ellipse">
            <a:avLst/>
          </a:prstGeom>
          <a:solidFill>
            <a:srgbClr val="DD7E6B"/>
          </a:solidFill>
          <a:ln>
            <a:noFill/>
          </a:ln>
        </p:spPr>
        <p:txBody>
          <a:bodyPr anchorCtr="0" anchor="ctr" bIns="91425" lIns="91425" rIns="91425" wrap="square" tIns="91425">
            <a:noAutofit/>
          </a:bodyPr>
          <a:lstStyle/>
          <a:p>
            <a:pPr lvl="0">
              <a:spcBef>
                <a:spcPts val="0"/>
              </a:spcBef>
              <a:buNone/>
            </a:pPr>
            <a:r>
              <a:t/>
            </a:r>
            <a:endParaRPr/>
          </a:p>
        </p:txBody>
      </p:sp>
      <p:sp>
        <p:nvSpPr>
          <p:cNvPr id="318" name="Shape 318"/>
          <p:cNvSpPr/>
          <p:nvPr/>
        </p:nvSpPr>
        <p:spPr>
          <a:xfrm>
            <a:off x="1256275" y="323500"/>
            <a:ext cx="108000" cy="100200"/>
          </a:xfrm>
          <a:prstGeom prst="ellipse">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cxnSp>
        <p:nvCxnSpPr>
          <p:cNvPr id="319" name="Shape 319"/>
          <p:cNvCxnSpPr>
            <a:stCxn id="318" idx="6"/>
          </p:cNvCxnSpPr>
          <p:nvPr/>
        </p:nvCxnSpPr>
        <p:spPr>
          <a:xfrm flipH="1" rot="10800000">
            <a:off x="1364275" y="352600"/>
            <a:ext cx="7118100" cy="21000"/>
          </a:xfrm>
          <a:prstGeom prst="straightConnector1">
            <a:avLst/>
          </a:prstGeom>
          <a:noFill/>
          <a:ln cap="flat" cmpd="sng" w="9525">
            <a:solidFill>
              <a:schemeClr val="dk2"/>
            </a:solidFill>
            <a:prstDash val="solid"/>
            <a:round/>
            <a:headEnd len="lg" w="lg" type="none"/>
            <a:tailEnd len="lg" w="lg" type="none"/>
          </a:ln>
        </p:spPr>
      </p:cxnSp>
      <p:sp>
        <p:nvSpPr>
          <p:cNvPr id="320" name="Shape 320"/>
          <p:cNvSpPr txBox="1"/>
          <p:nvPr/>
        </p:nvSpPr>
        <p:spPr>
          <a:xfrm>
            <a:off x="392875" y="414200"/>
            <a:ext cx="6644100" cy="753000"/>
          </a:xfrm>
          <a:prstGeom prst="rect">
            <a:avLst/>
          </a:prstGeom>
          <a:noFill/>
          <a:ln>
            <a:noFill/>
          </a:ln>
        </p:spPr>
        <p:txBody>
          <a:bodyPr anchorCtr="0" anchor="b" bIns="91425" lIns="91425" rIns="91425" wrap="square" tIns="91425">
            <a:noAutofit/>
          </a:bodyPr>
          <a:lstStyle/>
          <a:p>
            <a:pPr lvl="0" rtl="0">
              <a:spcBef>
                <a:spcPts val="0"/>
              </a:spcBef>
              <a:buNone/>
            </a:pPr>
            <a:r>
              <a:rPr lang="en-GB" sz="3000">
                <a:solidFill>
                  <a:srgbClr val="FFFFFF"/>
                </a:solidFill>
                <a:latin typeface="Oswald"/>
                <a:ea typeface="Oswald"/>
                <a:cs typeface="Oswald"/>
                <a:sym typeface="Oswald"/>
              </a:rPr>
              <a:t>Future Research</a:t>
            </a:r>
          </a:p>
        </p:txBody>
      </p:sp>
      <p:sp>
        <p:nvSpPr>
          <p:cNvPr id="321" name="Shape 321"/>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
        <p:nvSpPr>
          <p:cNvPr id="322" name="Shape 322"/>
          <p:cNvSpPr txBox="1"/>
          <p:nvPr/>
        </p:nvSpPr>
        <p:spPr>
          <a:xfrm>
            <a:off x="311700" y="1167200"/>
            <a:ext cx="4342500" cy="3416400"/>
          </a:xfrm>
          <a:prstGeom prst="rect">
            <a:avLst/>
          </a:prstGeom>
          <a:noFill/>
          <a:ln>
            <a:noFill/>
          </a:ln>
        </p:spPr>
        <p:txBody>
          <a:bodyPr anchorCtr="0" anchor="t" bIns="91425" lIns="91425" rIns="91425" wrap="square" tIns="91425">
            <a:noAutofit/>
          </a:bodyPr>
          <a:lstStyle/>
          <a:p>
            <a:pPr indent="-330200" lvl="0" marL="457200" rtl="0">
              <a:spcBef>
                <a:spcPts val="0"/>
              </a:spcBef>
              <a:buClr>
                <a:srgbClr val="CCCCCC"/>
              </a:buClr>
              <a:buSzPct val="100000"/>
              <a:buFont typeface="Oswald"/>
              <a:buChar char="●"/>
            </a:pPr>
            <a:r>
              <a:rPr lang="en-GB" sz="1600">
                <a:solidFill>
                  <a:srgbClr val="CCCCCC"/>
                </a:solidFill>
                <a:latin typeface="Oswald"/>
                <a:ea typeface="Oswald"/>
                <a:cs typeface="Oswald"/>
                <a:sym typeface="Oswald"/>
              </a:rPr>
              <a:t>It would be really interesting to investigate the causal relationship between these two random variables using Granger Causality.</a:t>
            </a:r>
            <a:br>
              <a:rPr lang="en-GB" sz="1600">
                <a:solidFill>
                  <a:srgbClr val="CCCCCC"/>
                </a:solidFill>
                <a:latin typeface="Oswald"/>
                <a:ea typeface="Oswald"/>
                <a:cs typeface="Oswald"/>
                <a:sym typeface="Oswald"/>
              </a:rPr>
            </a:br>
          </a:p>
          <a:p>
            <a:pPr indent="-330200" lvl="0" marL="457200" rtl="0">
              <a:spcBef>
                <a:spcPts val="0"/>
              </a:spcBef>
              <a:buClr>
                <a:srgbClr val="CCCCCC"/>
              </a:buClr>
              <a:buSzPct val="100000"/>
              <a:buFont typeface="Oswald"/>
              <a:buChar char="●"/>
            </a:pPr>
            <a:r>
              <a:rPr lang="en-GB" sz="1600">
                <a:solidFill>
                  <a:srgbClr val="CCCCCC"/>
                </a:solidFill>
                <a:latin typeface="Oswald"/>
                <a:ea typeface="Oswald"/>
                <a:cs typeface="Oswald"/>
                <a:sym typeface="Oswald"/>
              </a:rPr>
              <a:t>This is because the time plot of the two variables show periods of overlap between the relationships; hence, it’ll be of importance to determine the direction of causality between the variables.</a:t>
            </a:r>
          </a:p>
          <a:p>
            <a:pPr lvl="0" rtl="0">
              <a:spcBef>
                <a:spcPts val="0"/>
              </a:spcBef>
              <a:buNone/>
            </a:pPr>
            <a:r>
              <a:t/>
            </a:r>
            <a:endParaRPr sz="1600">
              <a:solidFill>
                <a:srgbClr val="CCCCCC"/>
              </a:solidFill>
              <a:latin typeface="Oswald"/>
              <a:ea typeface="Oswald"/>
              <a:cs typeface="Oswald"/>
              <a:sym typeface="Oswald"/>
            </a:endParaRPr>
          </a:p>
          <a:p>
            <a:pPr lvl="0" rtl="0">
              <a:spcBef>
                <a:spcPts val="0"/>
              </a:spcBef>
              <a:buNone/>
            </a:pPr>
            <a:r>
              <a:t/>
            </a:r>
            <a:endParaRPr sz="1600">
              <a:solidFill>
                <a:srgbClr val="CCCCCC"/>
              </a:solidFill>
              <a:latin typeface="Oswald"/>
              <a:ea typeface="Oswald"/>
              <a:cs typeface="Oswald"/>
              <a:sym typeface="Oswald"/>
            </a:endParaRPr>
          </a:p>
        </p:txBody>
      </p:sp>
      <p:pic>
        <p:nvPicPr>
          <p:cNvPr id="323" name="Shape 323"/>
          <p:cNvPicPr preferRelativeResize="0"/>
          <p:nvPr/>
        </p:nvPicPr>
        <p:blipFill>
          <a:blip r:embed="rId3">
            <a:alphaModFix/>
          </a:blip>
          <a:stretch>
            <a:fillRect/>
          </a:stretch>
        </p:blipFill>
        <p:spPr>
          <a:xfrm>
            <a:off x="4973575" y="2932062"/>
            <a:ext cx="853250" cy="853250"/>
          </a:xfrm>
          <a:prstGeom prst="rect">
            <a:avLst/>
          </a:prstGeom>
          <a:noFill/>
          <a:ln>
            <a:noFill/>
          </a:ln>
        </p:spPr>
      </p:pic>
      <p:sp>
        <p:nvSpPr>
          <p:cNvPr id="324" name="Shape 324"/>
          <p:cNvSpPr txBox="1"/>
          <p:nvPr/>
        </p:nvSpPr>
        <p:spPr>
          <a:xfrm>
            <a:off x="4876300" y="3885675"/>
            <a:ext cx="1269900" cy="926400"/>
          </a:xfrm>
          <a:prstGeom prst="rect">
            <a:avLst/>
          </a:prstGeom>
          <a:noFill/>
          <a:ln>
            <a:noFill/>
          </a:ln>
        </p:spPr>
        <p:txBody>
          <a:bodyPr anchorCtr="0" anchor="t" bIns="91425" lIns="91425" rIns="91425" wrap="square" tIns="91425">
            <a:noAutofit/>
          </a:bodyPr>
          <a:lstStyle/>
          <a:p>
            <a:pPr lvl="0" rtl="0">
              <a:spcBef>
                <a:spcPts val="0"/>
              </a:spcBef>
              <a:buNone/>
            </a:pPr>
            <a:r>
              <a:rPr lang="en-GB" sz="1200">
                <a:solidFill>
                  <a:srgbClr val="CCCCCC"/>
                </a:solidFill>
                <a:latin typeface="Oswald"/>
                <a:ea typeface="Oswald"/>
                <a:cs typeface="Oswald"/>
                <a:sym typeface="Oswald"/>
              </a:rPr>
              <a:t>Unsupervised model to discover words association </a:t>
            </a:r>
          </a:p>
        </p:txBody>
      </p:sp>
      <p:pic>
        <p:nvPicPr>
          <p:cNvPr id="325" name="Shape 325"/>
          <p:cNvPicPr preferRelativeResize="0"/>
          <p:nvPr/>
        </p:nvPicPr>
        <p:blipFill>
          <a:blip r:embed="rId4">
            <a:alphaModFix/>
          </a:blip>
          <a:stretch>
            <a:fillRect/>
          </a:stretch>
        </p:blipFill>
        <p:spPr>
          <a:xfrm>
            <a:off x="6146187" y="3529634"/>
            <a:ext cx="2810575" cy="1053965"/>
          </a:xfrm>
          <a:prstGeom prst="rect">
            <a:avLst/>
          </a:prstGeom>
          <a:noFill/>
          <a:ln>
            <a:noFill/>
          </a:ln>
        </p:spPr>
      </p:pic>
      <p:sp>
        <p:nvSpPr>
          <p:cNvPr id="326" name="Shape 326"/>
          <p:cNvSpPr txBox="1"/>
          <p:nvPr/>
        </p:nvSpPr>
        <p:spPr>
          <a:xfrm>
            <a:off x="6188200" y="3212137"/>
            <a:ext cx="2182200" cy="293100"/>
          </a:xfrm>
          <a:prstGeom prst="rect">
            <a:avLst/>
          </a:prstGeom>
          <a:noFill/>
          <a:ln>
            <a:noFill/>
          </a:ln>
        </p:spPr>
        <p:txBody>
          <a:bodyPr anchorCtr="0" anchor="ctr" bIns="91425" lIns="91425" rIns="91425" wrap="square" tIns="91425">
            <a:noAutofit/>
          </a:bodyPr>
          <a:lstStyle/>
          <a:p>
            <a:pPr lvl="0" rtl="0">
              <a:spcBef>
                <a:spcPts val="0"/>
              </a:spcBef>
              <a:buNone/>
            </a:pPr>
            <a:r>
              <a:rPr lang="en-GB">
                <a:solidFill>
                  <a:srgbClr val="FFFFFF"/>
                </a:solidFill>
                <a:latin typeface="Oswald"/>
                <a:ea typeface="Oswald"/>
                <a:cs typeface="Oswald"/>
                <a:sym typeface="Oswald"/>
              </a:rPr>
              <a:t>Clustering </a:t>
            </a:r>
          </a:p>
        </p:txBody>
      </p:sp>
      <p:cxnSp>
        <p:nvCxnSpPr>
          <p:cNvPr id="327" name="Shape 327"/>
          <p:cNvCxnSpPr/>
          <p:nvPr/>
        </p:nvCxnSpPr>
        <p:spPr>
          <a:xfrm>
            <a:off x="5849959" y="3358687"/>
            <a:ext cx="361500" cy="0"/>
          </a:xfrm>
          <a:prstGeom prst="straightConnector1">
            <a:avLst/>
          </a:prstGeom>
          <a:noFill/>
          <a:ln cap="flat" cmpd="sng" w="9525">
            <a:solidFill>
              <a:srgbClr val="00FF00"/>
            </a:solidFill>
            <a:prstDash val="solid"/>
            <a:round/>
            <a:headEnd len="lg" w="lg" type="triangle"/>
            <a:tailEnd len="lg" w="lg" type="none"/>
          </a:ln>
        </p:spPr>
      </p:cxnSp>
      <p:pic>
        <p:nvPicPr>
          <p:cNvPr id="328" name="Shape 328"/>
          <p:cNvPicPr preferRelativeResize="0"/>
          <p:nvPr/>
        </p:nvPicPr>
        <p:blipFill>
          <a:blip r:embed="rId5">
            <a:alphaModFix/>
          </a:blip>
          <a:stretch>
            <a:fillRect/>
          </a:stretch>
        </p:blipFill>
        <p:spPr>
          <a:xfrm>
            <a:off x="5506393" y="687750"/>
            <a:ext cx="3703235" cy="2202899"/>
          </a:xfrm>
          <a:prstGeom prst="rect">
            <a:avLst/>
          </a:prstGeom>
          <a:noFill/>
          <a:ln>
            <a:noFill/>
          </a:ln>
        </p:spPr>
      </p:pic>
      <p:cxnSp>
        <p:nvCxnSpPr>
          <p:cNvPr id="329" name="Shape 329"/>
          <p:cNvCxnSpPr/>
          <p:nvPr/>
        </p:nvCxnSpPr>
        <p:spPr>
          <a:xfrm flipH="1" rot="10800000">
            <a:off x="4730400" y="2796200"/>
            <a:ext cx="4175400" cy="3000"/>
          </a:xfrm>
          <a:prstGeom prst="straightConnector1">
            <a:avLst/>
          </a:prstGeom>
          <a:noFill/>
          <a:ln cap="flat" cmpd="sng" w="9525">
            <a:solidFill>
              <a:srgbClr val="D9D9D9"/>
            </a:solidFill>
            <a:prstDash val="solid"/>
            <a:round/>
            <a:headEnd len="lg" w="lg" type="none"/>
            <a:tailEnd len="lg" w="lg" type="none"/>
          </a:ln>
        </p:spPr>
      </p:cxnSp>
      <p:sp>
        <p:nvSpPr>
          <p:cNvPr id="330" name="Shape 330"/>
          <p:cNvSpPr txBox="1"/>
          <p:nvPr/>
        </p:nvSpPr>
        <p:spPr>
          <a:xfrm>
            <a:off x="4730400" y="750387"/>
            <a:ext cx="2182200" cy="293100"/>
          </a:xfrm>
          <a:prstGeom prst="rect">
            <a:avLst/>
          </a:prstGeom>
          <a:noFill/>
          <a:ln>
            <a:noFill/>
          </a:ln>
        </p:spPr>
        <p:txBody>
          <a:bodyPr anchorCtr="0" anchor="ctr" bIns="91425" lIns="91425" rIns="91425" wrap="square" tIns="91425">
            <a:noAutofit/>
          </a:bodyPr>
          <a:lstStyle/>
          <a:p>
            <a:pPr lvl="0" rtl="0">
              <a:spcBef>
                <a:spcPts val="0"/>
              </a:spcBef>
              <a:buNone/>
            </a:pPr>
            <a:r>
              <a:rPr lang="en-GB">
                <a:solidFill>
                  <a:srgbClr val="FFFFFF"/>
                </a:solidFill>
                <a:latin typeface="Oswald"/>
                <a:ea typeface="Oswald"/>
                <a:cs typeface="Oswald"/>
                <a:sym typeface="Oswald"/>
              </a:rPr>
              <a:t>Naïve Bayes Lemma</a:t>
            </a:r>
          </a:p>
        </p:txBody>
      </p:sp>
      <p:sp>
        <p:nvSpPr>
          <p:cNvPr id="331" name="Shape 331"/>
          <p:cNvSpPr txBox="1"/>
          <p:nvPr/>
        </p:nvSpPr>
        <p:spPr>
          <a:xfrm>
            <a:off x="4765250" y="1189625"/>
            <a:ext cx="1269900" cy="926400"/>
          </a:xfrm>
          <a:prstGeom prst="rect">
            <a:avLst/>
          </a:prstGeom>
          <a:noFill/>
          <a:ln>
            <a:noFill/>
          </a:ln>
        </p:spPr>
        <p:txBody>
          <a:bodyPr anchorCtr="0" anchor="t" bIns="91425" lIns="91425" rIns="91425" wrap="square" tIns="91425">
            <a:noAutofit/>
          </a:bodyPr>
          <a:lstStyle/>
          <a:p>
            <a:pPr lvl="0" rtl="0">
              <a:spcBef>
                <a:spcPts val="0"/>
              </a:spcBef>
              <a:buNone/>
            </a:pPr>
            <a:r>
              <a:rPr lang="en-GB" sz="1200">
                <a:solidFill>
                  <a:srgbClr val="CCCCCC"/>
                </a:solidFill>
                <a:latin typeface="Oswald"/>
                <a:ea typeface="Oswald"/>
                <a:cs typeface="Oswald"/>
                <a:sym typeface="Oswald"/>
              </a:rPr>
              <a:t>WEKA library for Machine Learning</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4213D"/>
        </a:solidFill>
      </p:bgPr>
    </p:bg>
    <p:spTree>
      <p:nvGrpSpPr>
        <p:cNvPr id="335" name="Shape 335"/>
        <p:cNvGrpSpPr/>
        <p:nvPr/>
      </p:nvGrpSpPr>
      <p:grpSpPr>
        <a:xfrm>
          <a:off x="0" y="0"/>
          <a:ext cx="0" cy="0"/>
          <a:chOff x="0" y="0"/>
          <a:chExt cx="0" cy="0"/>
        </a:xfrm>
      </p:grpSpPr>
      <p:sp>
        <p:nvSpPr>
          <p:cNvPr id="336" name="Shape 336"/>
          <p:cNvSpPr/>
          <p:nvPr/>
        </p:nvSpPr>
        <p:spPr>
          <a:xfrm>
            <a:off x="469075" y="323500"/>
            <a:ext cx="108000" cy="100200"/>
          </a:xfrm>
          <a:prstGeom prst="ellipse">
            <a:avLst/>
          </a:prstGeom>
          <a:solidFill>
            <a:srgbClr val="00FFFF"/>
          </a:solidFill>
          <a:ln>
            <a:noFill/>
          </a:ln>
        </p:spPr>
        <p:txBody>
          <a:bodyPr anchorCtr="0" anchor="ctr" bIns="91425" lIns="91425" rIns="91425" wrap="square" tIns="91425">
            <a:noAutofit/>
          </a:bodyPr>
          <a:lstStyle/>
          <a:p>
            <a:pPr lvl="0">
              <a:spcBef>
                <a:spcPts val="0"/>
              </a:spcBef>
              <a:buNone/>
            </a:pPr>
            <a:r>
              <a:t/>
            </a:r>
            <a:endParaRPr/>
          </a:p>
        </p:txBody>
      </p:sp>
      <p:sp>
        <p:nvSpPr>
          <p:cNvPr id="337" name="Shape 337"/>
          <p:cNvSpPr/>
          <p:nvPr/>
        </p:nvSpPr>
        <p:spPr>
          <a:xfrm>
            <a:off x="665875" y="323500"/>
            <a:ext cx="108000" cy="100200"/>
          </a:xfrm>
          <a:prstGeom prst="ellipse">
            <a:avLst/>
          </a:prstGeom>
          <a:solidFill>
            <a:srgbClr val="93C47D"/>
          </a:solidFill>
          <a:ln>
            <a:noFill/>
          </a:ln>
        </p:spPr>
        <p:txBody>
          <a:bodyPr anchorCtr="0" anchor="ctr" bIns="91425" lIns="91425" rIns="91425" wrap="square" tIns="91425">
            <a:noAutofit/>
          </a:bodyPr>
          <a:lstStyle/>
          <a:p>
            <a:pPr lvl="0">
              <a:spcBef>
                <a:spcPts val="0"/>
              </a:spcBef>
              <a:buNone/>
            </a:pPr>
            <a:r>
              <a:t/>
            </a:r>
            <a:endParaRPr/>
          </a:p>
        </p:txBody>
      </p:sp>
      <p:sp>
        <p:nvSpPr>
          <p:cNvPr id="338" name="Shape 338"/>
          <p:cNvSpPr/>
          <p:nvPr/>
        </p:nvSpPr>
        <p:spPr>
          <a:xfrm>
            <a:off x="862675" y="323500"/>
            <a:ext cx="108000" cy="100200"/>
          </a:xfrm>
          <a:prstGeom prst="ellipse">
            <a:avLst/>
          </a:prstGeom>
          <a:solidFill>
            <a:srgbClr val="F6B26B"/>
          </a:solidFill>
          <a:ln>
            <a:noFill/>
          </a:ln>
        </p:spPr>
        <p:txBody>
          <a:bodyPr anchorCtr="0" anchor="ctr" bIns="91425" lIns="91425" rIns="91425" wrap="square" tIns="91425">
            <a:noAutofit/>
          </a:bodyPr>
          <a:lstStyle/>
          <a:p>
            <a:pPr lvl="0">
              <a:spcBef>
                <a:spcPts val="0"/>
              </a:spcBef>
              <a:buNone/>
            </a:pPr>
            <a:r>
              <a:t/>
            </a:r>
            <a:endParaRPr/>
          </a:p>
        </p:txBody>
      </p:sp>
      <p:sp>
        <p:nvSpPr>
          <p:cNvPr id="339" name="Shape 339"/>
          <p:cNvSpPr/>
          <p:nvPr/>
        </p:nvSpPr>
        <p:spPr>
          <a:xfrm>
            <a:off x="1059475" y="323500"/>
            <a:ext cx="108000" cy="100200"/>
          </a:xfrm>
          <a:prstGeom prst="ellipse">
            <a:avLst/>
          </a:prstGeom>
          <a:solidFill>
            <a:srgbClr val="DD7E6B"/>
          </a:solidFill>
          <a:ln>
            <a:noFill/>
          </a:ln>
        </p:spPr>
        <p:txBody>
          <a:bodyPr anchorCtr="0" anchor="ctr" bIns="91425" lIns="91425" rIns="91425" wrap="square" tIns="91425">
            <a:noAutofit/>
          </a:bodyPr>
          <a:lstStyle/>
          <a:p>
            <a:pPr lvl="0">
              <a:spcBef>
                <a:spcPts val="0"/>
              </a:spcBef>
              <a:buNone/>
            </a:pPr>
            <a:r>
              <a:t/>
            </a:r>
            <a:endParaRPr/>
          </a:p>
        </p:txBody>
      </p:sp>
      <p:sp>
        <p:nvSpPr>
          <p:cNvPr id="340" name="Shape 340"/>
          <p:cNvSpPr/>
          <p:nvPr/>
        </p:nvSpPr>
        <p:spPr>
          <a:xfrm>
            <a:off x="1256275" y="323500"/>
            <a:ext cx="108000" cy="100200"/>
          </a:xfrm>
          <a:prstGeom prst="ellipse">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cxnSp>
        <p:nvCxnSpPr>
          <p:cNvPr id="341" name="Shape 341"/>
          <p:cNvCxnSpPr>
            <a:stCxn id="340" idx="6"/>
          </p:cNvCxnSpPr>
          <p:nvPr/>
        </p:nvCxnSpPr>
        <p:spPr>
          <a:xfrm>
            <a:off x="1364275" y="373600"/>
            <a:ext cx="7109700" cy="15900"/>
          </a:xfrm>
          <a:prstGeom prst="straightConnector1">
            <a:avLst/>
          </a:prstGeom>
          <a:noFill/>
          <a:ln cap="flat" cmpd="sng" w="9525">
            <a:solidFill>
              <a:schemeClr val="dk2"/>
            </a:solidFill>
            <a:prstDash val="solid"/>
            <a:round/>
            <a:headEnd len="lg" w="lg" type="none"/>
            <a:tailEnd len="lg" w="lg" type="none"/>
          </a:ln>
        </p:spPr>
      </p:cxnSp>
      <p:pic>
        <p:nvPicPr>
          <p:cNvPr id="342" name="Shape 342"/>
          <p:cNvPicPr preferRelativeResize="0"/>
          <p:nvPr/>
        </p:nvPicPr>
        <p:blipFill>
          <a:blip r:embed="rId3">
            <a:alphaModFix/>
          </a:blip>
          <a:stretch>
            <a:fillRect/>
          </a:stretch>
        </p:blipFill>
        <p:spPr>
          <a:xfrm>
            <a:off x="0" y="474075"/>
            <a:ext cx="9143997" cy="4669424"/>
          </a:xfrm>
          <a:prstGeom prst="rect">
            <a:avLst/>
          </a:prstGeom>
          <a:noFill/>
          <a:ln>
            <a:noFill/>
          </a:ln>
        </p:spPr>
      </p:pic>
      <p:sp>
        <p:nvSpPr>
          <p:cNvPr id="343" name="Shape 343"/>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
        <p:nvSpPr>
          <p:cNvPr id="344" name="Shape 344"/>
          <p:cNvSpPr txBox="1"/>
          <p:nvPr/>
        </p:nvSpPr>
        <p:spPr>
          <a:xfrm>
            <a:off x="3850050" y="816675"/>
            <a:ext cx="1443900" cy="516900"/>
          </a:xfrm>
          <a:prstGeom prst="rect">
            <a:avLst/>
          </a:prstGeom>
          <a:noFill/>
          <a:ln>
            <a:noFill/>
          </a:ln>
        </p:spPr>
        <p:txBody>
          <a:bodyPr anchorCtr="0" anchor="t" bIns="91425" lIns="91425" rIns="91425" wrap="square" tIns="91425">
            <a:noAutofit/>
          </a:bodyPr>
          <a:lstStyle/>
          <a:p>
            <a:pPr lvl="0" rtl="0">
              <a:spcBef>
                <a:spcPts val="0"/>
              </a:spcBef>
              <a:buNone/>
            </a:pPr>
            <a:r>
              <a:rPr lang="en-GB" sz="3600">
                <a:solidFill>
                  <a:srgbClr val="FFFFFF"/>
                </a:solidFill>
                <a:latin typeface="Oswald"/>
                <a:ea typeface="Oswald"/>
                <a:cs typeface="Oswald"/>
                <a:sym typeface="Oswald"/>
              </a:rPr>
              <a:t> Q&amp;A’s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4213D"/>
        </a:solidFill>
      </p:bgPr>
    </p:bg>
    <p:spTree>
      <p:nvGrpSpPr>
        <p:cNvPr id="348" name="Shape 348"/>
        <p:cNvGrpSpPr/>
        <p:nvPr/>
      </p:nvGrpSpPr>
      <p:grpSpPr>
        <a:xfrm>
          <a:off x="0" y="0"/>
          <a:ext cx="0" cy="0"/>
          <a:chOff x="0" y="0"/>
          <a:chExt cx="0" cy="0"/>
        </a:xfrm>
      </p:grpSpPr>
      <p:cxnSp>
        <p:nvCxnSpPr>
          <p:cNvPr id="349" name="Shape 349"/>
          <p:cNvCxnSpPr/>
          <p:nvPr/>
        </p:nvCxnSpPr>
        <p:spPr>
          <a:xfrm flipH="1">
            <a:off x="4147325" y="690000"/>
            <a:ext cx="1500" cy="4110300"/>
          </a:xfrm>
          <a:prstGeom prst="straightConnector1">
            <a:avLst/>
          </a:prstGeom>
          <a:noFill/>
          <a:ln cap="flat" cmpd="sng" w="9525">
            <a:solidFill>
              <a:srgbClr val="666666"/>
            </a:solidFill>
            <a:prstDash val="solid"/>
            <a:round/>
            <a:headEnd len="lg" w="lg" type="none"/>
            <a:tailEnd len="lg" w="lg" type="none"/>
          </a:ln>
        </p:spPr>
      </p:cxnSp>
      <p:sp>
        <p:nvSpPr>
          <p:cNvPr id="350" name="Shape 350"/>
          <p:cNvSpPr/>
          <p:nvPr/>
        </p:nvSpPr>
        <p:spPr>
          <a:xfrm>
            <a:off x="469075" y="323500"/>
            <a:ext cx="108000" cy="100200"/>
          </a:xfrm>
          <a:prstGeom prst="ellipse">
            <a:avLst/>
          </a:prstGeom>
          <a:solidFill>
            <a:srgbClr val="00FFFF"/>
          </a:solidFill>
          <a:ln>
            <a:noFill/>
          </a:ln>
        </p:spPr>
        <p:txBody>
          <a:bodyPr anchorCtr="0" anchor="ctr" bIns="91425" lIns="91425" rIns="91425" wrap="square" tIns="91425">
            <a:noAutofit/>
          </a:bodyPr>
          <a:lstStyle/>
          <a:p>
            <a:pPr lvl="0">
              <a:spcBef>
                <a:spcPts val="0"/>
              </a:spcBef>
              <a:buNone/>
            </a:pPr>
            <a:r>
              <a:t/>
            </a:r>
            <a:endParaRPr/>
          </a:p>
        </p:txBody>
      </p:sp>
      <p:sp>
        <p:nvSpPr>
          <p:cNvPr id="351" name="Shape 351"/>
          <p:cNvSpPr/>
          <p:nvPr/>
        </p:nvSpPr>
        <p:spPr>
          <a:xfrm>
            <a:off x="665875" y="323500"/>
            <a:ext cx="108000" cy="100200"/>
          </a:xfrm>
          <a:prstGeom prst="ellipse">
            <a:avLst/>
          </a:prstGeom>
          <a:solidFill>
            <a:srgbClr val="93C47D"/>
          </a:solidFill>
          <a:ln>
            <a:noFill/>
          </a:ln>
        </p:spPr>
        <p:txBody>
          <a:bodyPr anchorCtr="0" anchor="ctr" bIns="91425" lIns="91425" rIns="91425" wrap="square" tIns="91425">
            <a:noAutofit/>
          </a:bodyPr>
          <a:lstStyle/>
          <a:p>
            <a:pPr lvl="0">
              <a:spcBef>
                <a:spcPts val="0"/>
              </a:spcBef>
              <a:buNone/>
            </a:pPr>
            <a:r>
              <a:t/>
            </a:r>
            <a:endParaRPr/>
          </a:p>
        </p:txBody>
      </p:sp>
      <p:sp>
        <p:nvSpPr>
          <p:cNvPr id="352" name="Shape 352"/>
          <p:cNvSpPr/>
          <p:nvPr/>
        </p:nvSpPr>
        <p:spPr>
          <a:xfrm>
            <a:off x="862675" y="323500"/>
            <a:ext cx="108000" cy="100200"/>
          </a:xfrm>
          <a:prstGeom prst="ellipse">
            <a:avLst/>
          </a:prstGeom>
          <a:solidFill>
            <a:srgbClr val="F6B26B"/>
          </a:solidFill>
          <a:ln>
            <a:noFill/>
          </a:ln>
        </p:spPr>
        <p:txBody>
          <a:bodyPr anchorCtr="0" anchor="ctr" bIns="91425" lIns="91425" rIns="91425" wrap="square" tIns="91425">
            <a:noAutofit/>
          </a:bodyPr>
          <a:lstStyle/>
          <a:p>
            <a:pPr lvl="0">
              <a:spcBef>
                <a:spcPts val="0"/>
              </a:spcBef>
              <a:buNone/>
            </a:pPr>
            <a:r>
              <a:t/>
            </a:r>
            <a:endParaRPr/>
          </a:p>
        </p:txBody>
      </p:sp>
      <p:sp>
        <p:nvSpPr>
          <p:cNvPr id="353" name="Shape 353"/>
          <p:cNvSpPr/>
          <p:nvPr/>
        </p:nvSpPr>
        <p:spPr>
          <a:xfrm>
            <a:off x="1059475" y="323500"/>
            <a:ext cx="108000" cy="100200"/>
          </a:xfrm>
          <a:prstGeom prst="ellipse">
            <a:avLst/>
          </a:prstGeom>
          <a:solidFill>
            <a:srgbClr val="DD7E6B"/>
          </a:solidFill>
          <a:ln>
            <a:noFill/>
          </a:ln>
        </p:spPr>
        <p:txBody>
          <a:bodyPr anchorCtr="0" anchor="ctr" bIns="91425" lIns="91425" rIns="91425" wrap="square" tIns="91425">
            <a:noAutofit/>
          </a:bodyPr>
          <a:lstStyle/>
          <a:p>
            <a:pPr lvl="0">
              <a:spcBef>
                <a:spcPts val="0"/>
              </a:spcBef>
              <a:buNone/>
            </a:pPr>
            <a:r>
              <a:t/>
            </a:r>
            <a:endParaRPr/>
          </a:p>
        </p:txBody>
      </p:sp>
      <p:sp>
        <p:nvSpPr>
          <p:cNvPr id="354" name="Shape 354"/>
          <p:cNvSpPr/>
          <p:nvPr/>
        </p:nvSpPr>
        <p:spPr>
          <a:xfrm>
            <a:off x="1256275" y="323500"/>
            <a:ext cx="108000" cy="100200"/>
          </a:xfrm>
          <a:prstGeom prst="ellipse">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cxnSp>
        <p:nvCxnSpPr>
          <p:cNvPr id="355" name="Shape 355"/>
          <p:cNvCxnSpPr>
            <a:stCxn id="354" idx="6"/>
          </p:cNvCxnSpPr>
          <p:nvPr/>
        </p:nvCxnSpPr>
        <p:spPr>
          <a:xfrm flipH="1" rot="10800000">
            <a:off x="1364275" y="352600"/>
            <a:ext cx="7118100" cy="21000"/>
          </a:xfrm>
          <a:prstGeom prst="straightConnector1">
            <a:avLst/>
          </a:prstGeom>
          <a:noFill/>
          <a:ln cap="flat" cmpd="sng" w="9525">
            <a:solidFill>
              <a:schemeClr val="dk2"/>
            </a:solidFill>
            <a:prstDash val="solid"/>
            <a:round/>
            <a:headEnd len="lg" w="lg" type="none"/>
            <a:tailEnd len="lg" w="lg" type="none"/>
          </a:ln>
        </p:spPr>
      </p:cxnSp>
      <p:sp>
        <p:nvSpPr>
          <p:cNvPr id="356" name="Shape 356"/>
          <p:cNvSpPr txBox="1"/>
          <p:nvPr/>
        </p:nvSpPr>
        <p:spPr>
          <a:xfrm>
            <a:off x="392875" y="414200"/>
            <a:ext cx="2847300" cy="753000"/>
          </a:xfrm>
          <a:prstGeom prst="rect">
            <a:avLst/>
          </a:prstGeom>
          <a:noFill/>
          <a:ln>
            <a:noFill/>
          </a:ln>
        </p:spPr>
        <p:txBody>
          <a:bodyPr anchorCtr="0" anchor="b" bIns="91425" lIns="91425" rIns="91425" wrap="square" tIns="91425">
            <a:noAutofit/>
          </a:bodyPr>
          <a:lstStyle/>
          <a:p>
            <a:pPr lvl="0" rtl="0">
              <a:spcBef>
                <a:spcPts val="0"/>
              </a:spcBef>
              <a:buNone/>
            </a:pPr>
            <a:r>
              <a:rPr lang="en-GB" sz="3000">
                <a:solidFill>
                  <a:srgbClr val="FFFFFF"/>
                </a:solidFill>
                <a:latin typeface="Oswald"/>
                <a:ea typeface="Oswald"/>
                <a:cs typeface="Oswald"/>
                <a:sym typeface="Oswald"/>
              </a:rPr>
              <a:t>Appendix </a:t>
            </a:r>
          </a:p>
        </p:txBody>
      </p:sp>
      <p:sp>
        <p:nvSpPr>
          <p:cNvPr id="357" name="Shape 357"/>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
        <p:nvSpPr>
          <p:cNvPr id="358" name="Shape 358"/>
          <p:cNvSpPr txBox="1"/>
          <p:nvPr/>
        </p:nvSpPr>
        <p:spPr>
          <a:xfrm>
            <a:off x="311700" y="1248688"/>
            <a:ext cx="3158400" cy="3416400"/>
          </a:xfrm>
          <a:prstGeom prst="rect">
            <a:avLst/>
          </a:prstGeom>
          <a:noFill/>
          <a:ln>
            <a:noFill/>
          </a:ln>
        </p:spPr>
        <p:txBody>
          <a:bodyPr anchorCtr="0" anchor="t" bIns="91425" lIns="91425" rIns="91425" wrap="square" tIns="91425">
            <a:noAutofit/>
          </a:bodyPr>
          <a:lstStyle/>
          <a:p>
            <a:pPr indent="-330200" lvl="0" marL="457200" rtl="0">
              <a:spcBef>
                <a:spcPts val="0"/>
              </a:spcBef>
              <a:buClr>
                <a:srgbClr val="CACACA"/>
              </a:buClr>
              <a:buSzPct val="100000"/>
              <a:buFont typeface="Oswald"/>
              <a:buChar char="●"/>
            </a:pPr>
            <a:r>
              <a:rPr lang="en-GB" sz="1600" u="sng">
                <a:solidFill>
                  <a:schemeClr val="accent5"/>
                </a:solidFill>
                <a:latin typeface="Oswald"/>
                <a:ea typeface="Oswald"/>
                <a:cs typeface="Oswald"/>
                <a:sym typeface="Oswald"/>
                <a:hlinkClick r:id="rId3"/>
              </a:rPr>
              <a:t>Google Repository </a:t>
            </a:r>
          </a:p>
          <a:p>
            <a:pPr indent="-330200" lvl="0" marL="457200" rtl="0">
              <a:spcBef>
                <a:spcPts val="0"/>
              </a:spcBef>
              <a:buClr>
                <a:srgbClr val="CACACA"/>
              </a:buClr>
              <a:buSzPct val="100000"/>
              <a:buFont typeface="Oswald"/>
              <a:buChar char="●"/>
            </a:pPr>
            <a:r>
              <a:rPr lang="en-GB" sz="1600" u="sng">
                <a:solidFill>
                  <a:schemeClr val="accent5"/>
                </a:solidFill>
                <a:latin typeface="Oswald"/>
                <a:ea typeface="Oswald"/>
                <a:cs typeface="Oswald"/>
                <a:sym typeface="Oswald"/>
                <a:hlinkClick r:id="rId4"/>
              </a:rPr>
              <a:t>Clustering model </a:t>
            </a:r>
            <a:r>
              <a:rPr lang="en-GB" sz="1600">
                <a:solidFill>
                  <a:srgbClr val="CACACA"/>
                </a:solidFill>
                <a:latin typeface="Oswald"/>
                <a:ea typeface="Oswald"/>
                <a:cs typeface="Oswald"/>
                <a:sym typeface="Oswald"/>
              </a:rPr>
              <a:t> </a:t>
            </a:r>
          </a:p>
          <a:p>
            <a:pPr indent="-330200" lvl="0" marL="457200" rtl="0">
              <a:spcBef>
                <a:spcPts val="0"/>
              </a:spcBef>
              <a:buClr>
                <a:srgbClr val="CACACA"/>
              </a:buClr>
              <a:buSzPct val="100000"/>
              <a:buFont typeface="Oswald"/>
              <a:buChar char="●"/>
            </a:pPr>
            <a:r>
              <a:rPr lang="en-GB" sz="1600" u="sng">
                <a:solidFill>
                  <a:schemeClr val="accent5"/>
                </a:solidFill>
                <a:latin typeface="Oswald"/>
                <a:ea typeface="Oswald"/>
                <a:cs typeface="Oswald"/>
                <a:sym typeface="Oswald"/>
                <a:hlinkClick r:id="rId5"/>
              </a:rPr>
              <a:t>Bayes Classifier</a:t>
            </a:r>
          </a:p>
          <a:p>
            <a:pPr indent="-330200" lvl="0" marL="457200" rtl="0">
              <a:spcBef>
                <a:spcPts val="0"/>
              </a:spcBef>
              <a:buClr>
                <a:srgbClr val="CACACA"/>
              </a:buClr>
              <a:buSzPct val="100000"/>
              <a:buFont typeface="Oswald"/>
              <a:buChar char="●"/>
            </a:pPr>
            <a:r>
              <a:rPr lang="en-GB" sz="1600" u="sng">
                <a:solidFill>
                  <a:schemeClr val="accent5"/>
                </a:solidFill>
                <a:latin typeface="Oswald"/>
                <a:ea typeface="Oswald"/>
                <a:cs typeface="Oswald"/>
                <a:sym typeface="Oswald"/>
                <a:hlinkClick r:id="rId6"/>
              </a:rPr>
              <a:t>Sentiment Analysis</a:t>
            </a:r>
          </a:p>
          <a:p>
            <a:pPr indent="-330200" lvl="0" marL="457200" rtl="0">
              <a:spcBef>
                <a:spcPts val="0"/>
              </a:spcBef>
              <a:buClr>
                <a:srgbClr val="CACACA"/>
              </a:buClr>
              <a:buSzPct val="100000"/>
              <a:buFont typeface="Oswald"/>
              <a:buChar char="●"/>
            </a:pPr>
            <a:r>
              <a:rPr lang="en-GB" sz="1600" u="sng">
                <a:solidFill>
                  <a:schemeClr val="accent5"/>
                </a:solidFill>
                <a:latin typeface="Oswald"/>
                <a:ea typeface="Oswald"/>
                <a:cs typeface="Oswald"/>
                <a:sym typeface="Oswald"/>
                <a:hlinkClick r:id="rId7"/>
              </a:rPr>
              <a:t>Naive Bayes and Text Classification</a:t>
            </a:r>
          </a:p>
          <a:p>
            <a:pPr indent="-330200" lvl="0" marL="457200" rtl="0">
              <a:spcBef>
                <a:spcPts val="0"/>
              </a:spcBef>
              <a:buClr>
                <a:srgbClr val="CACACA"/>
              </a:buClr>
              <a:buSzPct val="100000"/>
              <a:buFont typeface="Oswald"/>
              <a:buChar char="●"/>
            </a:pPr>
            <a:r>
              <a:rPr lang="en-GB" sz="1600" u="sng">
                <a:solidFill>
                  <a:schemeClr val="accent5"/>
                </a:solidFill>
                <a:latin typeface="Oswald"/>
                <a:ea typeface="Oswald"/>
                <a:cs typeface="Oswald"/>
                <a:sym typeface="Oswald"/>
                <a:hlinkClick r:id="rId8"/>
              </a:rPr>
              <a:t>Bayes Classifier</a:t>
            </a:r>
            <a:r>
              <a:rPr lang="en-GB" sz="1600" u="sng">
                <a:solidFill>
                  <a:schemeClr val="accent5"/>
                </a:solidFill>
                <a:latin typeface="Oswald"/>
                <a:ea typeface="Oswald"/>
                <a:cs typeface="Oswald"/>
                <a:sym typeface="Oswald"/>
                <a:hlinkClick r:id="rId9"/>
              </a:rPr>
              <a:t> </a:t>
            </a:r>
          </a:p>
          <a:p>
            <a:pPr indent="-330200" lvl="0" marL="457200" rtl="0">
              <a:spcBef>
                <a:spcPts val="0"/>
              </a:spcBef>
              <a:buClr>
                <a:srgbClr val="CACACA"/>
              </a:buClr>
              <a:buSzPct val="100000"/>
              <a:buFont typeface="Oswald"/>
              <a:buChar char="●"/>
            </a:pPr>
            <a:r>
              <a:rPr lang="en-GB" sz="1600" u="sng">
                <a:solidFill>
                  <a:schemeClr val="hlink"/>
                </a:solidFill>
                <a:latin typeface="Oswald"/>
                <a:ea typeface="Oswald"/>
                <a:cs typeface="Oswald"/>
                <a:sym typeface="Oswald"/>
                <a:hlinkClick r:id="rId10"/>
              </a:rPr>
              <a:t>Beautifulsoup Documentation</a:t>
            </a:r>
          </a:p>
          <a:p>
            <a:pPr lvl="0" rtl="0">
              <a:spcBef>
                <a:spcPts val="0"/>
              </a:spcBef>
              <a:buNone/>
            </a:pPr>
            <a:r>
              <a:t/>
            </a:r>
            <a:endParaRPr sz="1600">
              <a:solidFill>
                <a:srgbClr val="CACACA"/>
              </a:solidFill>
              <a:latin typeface="Oswald"/>
              <a:ea typeface="Oswald"/>
              <a:cs typeface="Oswald"/>
              <a:sym typeface="Oswald"/>
            </a:endParaRPr>
          </a:p>
          <a:p>
            <a:pPr lvl="0" rtl="0">
              <a:spcBef>
                <a:spcPts val="0"/>
              </a:spcBef>
              <a:buNone/>
            </a:pPr>
            <a:r>
              <a:rPr lang="en-GB" sz="1600">
                <a:solidFill>
                  <a:srgbClr val="CACACA"/>
                </a:solidFill>
                <a:latin typeface="Oswald"/>
                <a:ea typeface="Oswald"/>
                <a:cs typeface="Oswald"/>
                <a:sym typeface="Oswald"/>
              </a:rPr>
              <a:t>  </a:t>
            </a:r>
          </a:p>
          <a:p>
            <a:pPr lvl="0" rtl="0">
              <a:spcBef>
                <a:spcPts val="0"/>
              </a:spcBef>
              <a:buNone/>
            </a:pPr>
            <a:r>
              <a:t/>
            </a:r>
            <a:endParaRPr sz="1600">
              <a:solidFill>
                <a:srgbClr val="CACACA"/>
              </a:solidFill>
              <a:latin typeface="Oswald"/>
              <a:ea typeface="Oswald"/>
              <a:cs typeface="Oswald"/>
              <a:sym typeface="Oswald"/>
            </a:endParaRPr>
          </a:p>
        </p:txBody>
      </p:sp>
      <p:pic>
        <p:nvPicPr>
          <p:cNvPr id="359" name="Shape 359"/>
          <p:cNvPicPr preferRelativeResize="0"/>
          <p:nvPr/>
        </p:nvPicPr>
        <p:blipFill>
          <a:blip r:embed="rId11">
            <a:alphaModFix/>
          </a:blip>
          <a:stretch>
            <a:fillRect/>
          </a:stretch>
        </p:blipFill>
        <p:spPr>
          <a:xfrm>
            <a:off x="4373775" y="724375"/>
            <a:ext cx="4488024" cy="38752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4213D"/>
        </a:solidFill>
      </p:bgPr>
    </p:bg>
    <p:spTree>
      <p:nvGrpSpPr>
        <p:cNvPr id="363" name="Shape 363"/>
        <p:cNvGrpSpPr/>
        <p:nvPr/>
      </p:nvGrpSpPr>
      <p:grpSpPr>
        <a:xfrm>
          <a:off x="0" y="0"/>
          <a:ext cx="0" cy="0"/>
          <a:chOff x="0" y="0"/>
          <a:chExt cx="0" cy="0"/>
        </a:xfrm>
      </p:grpSpPr>
      <p:sp>
        <p:nvSpPr>
          <p:cNvPr id="364" name="Shape 364"/>
          <p:cNvSpPr/>
          <p:nvPr/>
        </p:nvSpPr>
        <p:spPr>
          <a:xfrm>
            <a:off x="469075" y="323500"/>
            <a:ext cx="108000" cy="100200"/>
          </a:xfrm>
          <a:prstGeom prst="ellipse">
            <a:avLst/>
          </a:prstGeom>
          <a:solidFill>
            <a:srgbClr val="00FFFF"/>
          </a:solidFill>
          <a:ln>
            <a:noFill/>
          </a:ln>
        </p:spPr>
        <p:txBody>
          <a:bodyPr anchorCtr="0" anchor="ctr" bIns="91425" lIns="91425" rIns="91425" wrap="square" tIns="91425">
            <a:noAutofit/>
          </a:bodyPr>
          <a:lstStyle/>
          <a:p>
            <a:pPr lvl="0">
              <a:spcBef>
                <a:spcPts val="0"/>
              </a:spcBef>
              <a:buNone/>
            </a:pPr>
            <a:r>
              <a:t/>
            </a:r>
            <a:endParaRPr/>
          </a:p>
        </p:txBody>
      </p:sp>
      <p:sp>
        <p:nvSpPr>
          <p:cNvPr id="365" name="Shape 365"/>
          <p:cNvSpPr/>
          <p:nvPr/>
        </p:nvSpPr>
        <p:spPr>
          <a:xfrm>
            <a:off x="665875" y="323500"/>
            <a:ext cx="108000" cy="100200"/>
          </a:xfrm>
          <a:prstGeom prst="ellipse">
            <a:avLst/>
          </a:prstGeom>
          <a:solidFill>
            <a:srgbClr val="93C47D"/>
          </a:solidFill>
          <a:ln>
            <a:noFill/>
          </a:ln>
        </p:spPr>
        <p:txBody>
          <a:bodyPr anchorCtr="0" anchor="ctr" bIns="91425" lIns="91425" rIns="91425" wrap="square" tIns="91425">
            <a:noAutofit/>
          </a:bodyPr>
          <a:lstStyle/>
          <a:p>
            <a:pPr lvl="0">
              <a:spcBef>
                <a:spcPts val="0"/>
              </a:spcBef>
              <a:buNone/>
            </a:pPr>
            <a:r>
              <a:t/>
            </a:r>
            <a:endParaRPr/>
          </a:p>
        </p:txBody>
      </p:sp>
      <p:sp>
        <p:nvSpPr>
          <p:cNvPr id="366" name="Shape 366"/>
          <p:cNvSpPr/>
          <p:nvPr/>
        </p:nvSpPr>
        <p:spPr>
          <a:xfrm>
            <a:off x="862675" y="323500"/>
            <a:ext cx="108000" cy="100200"/>
          </a:xfrm>
          <a:prstGeom prst="ellipse">
            <a:avLst/>
          </a:prstGeom>
          <a:solidFill>
            <a:srgbClr val="F6B26B"/>
          </a:solidFill>
          <a:ln>
            <a:noFill/>
          </a:ln>
        </p:spPr>
        <p:txBody>
          <a:bodyPr anchorCtr="0" anchor="ctr" bIns="91425" lIns="91425" rIns="91425" wrap="square" tIns="91425">
            <a:noAutofit/>
          </a:bodyPr>
          <a:lstStyle/>
          <a:p>
            <a:pPr lvl="0">
              <a:spcBef>
                <a:spcPts val="0"/>
              </a:spcBef>
              <a:buNone/>
            </a:pPr>
            <a:r>
              <a:t/>
            </a:r>
            <a:endParaRPr/>
          </a:p>
        </p:txBody>
      </p:sp>
      <p:sp>
        <p:nvSpPr>
          <p:cNvPr id="367" name="Shape 367"/>
          <p:cNvSpPr/>
          <p:nvPr/>
        </p:nvSpPr>
        <p:spPr>
          <a:xfrm>
            <a:off x="1059475" y="323500"/>
            <a:ext cx="108000" cy="100200"/>
          </a:xfrm>
          <a:prstGeom prst="ellipse">
            <a:avLst/>
          </a:prstGeom>
          <a:solidFill>
            <a:srgbClr val="DD7E6B"/>
          </a:solidFill>
          <a:ln>
            <a:noFill/>
          </a:ln>
        </p:spPr>
        <p:txBody>
          <a:bodyPr anchorCtr="0" anchor="ctr" bIns="91425" lIns="91425" rIns="91425" wrap="square" tIns="91425">
            <a:noAutofit/>
          </a:bodyPr>
          <a:lstStyle/>
          <a:p>
            <a:pPr lvl="0">
              <a:spcBef>
                <a:spcPts val="0"/>
              </a:spcBef>
              <a:buNone/>
            </a:pPr>
            <a:r>
              <a:t/>
            </a:r>
            <a:endParaRPr/>
          </a:p>
        </p:txBody>
      </p:sp>
      <p:sp>
        <p:nvSpPr>
          <p:cNvPr id="368" name="Shape 368"/>
          <p:cNvSpPr/>
          <p:nvPr/>
        </p:nvSpPr>
        <p:spPr>
          <a:xfrm>
            <a:off x="1256275" y="323500"/>
            <a:ext cx="108000" cy="100200"/>
          </a:xfrm>
          <a:prstGeom prst="ellipse">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cxnSp>
        <p:nvCxnSpPr>
          <p:cNvPr id="369" name="Shape 369"/>
          <p:cNvCxnSpPr>
            <a:stCxn id="368" idx="6"/>
          </p:cNvCxnSpPr>
          <p:nvPr/>
        </p:nvCxnSpPr>
        <p:spPr>
          <a:xfrm flipH="1" rot="10800000">
            <a:off x="1364275" y="352600"/>
            <a:ext cx="7118100" cy="21000"/>
          </a:xfrm>
          <a:prstGeom prst="straightConnector1">
            <a:avLst/>
          </a:prstGeom>
          <a:noFill/>
          <a:ln cap="flat" cmpd="sng" w="9525">
            <a:solidFill>
              <a:schemeClr val="dk2"/>
            </a:solidFill>
            <a:prstDash val="solid"/>
            <a:round/>
            <a:headEnd len="lg" w="lg" type="none"/>
            <a:tailEnd len="lg" w="lg" type="none"/>
          </a:ln>
        </p:spPr>
      </p:cxnSp>
      <p:sp>
        <p:nvSpPr>
          <p:cNvPr id="370" name="Shape 370"/>
          <p:cNvSpPr txBox="1"/>
          <p:nvPr/>
        </p:nvSpPr>
        <p:spPr>
          <a:xfrm>
            <a:off x="392875" y="566600"/>
            <a:ext cx="6644100" cy="753000"/>
          </a:xfrm>
          <a:prstGeom prst="rect">
            <a:avLst/>
          </a:prstGeom>
          <a:noFill/>
          <a:ln>
            <a:noFill/>
          </a:ln>
        </p:spPr>
        <p:txBody>
          <a:bodyPr anchorCtr="0" anchor="b" bIns="91425" lIns="91425" rIns="91425" wrap="square" tIns="91425">
            <a:noAutofit/>
          </a:bodyPr>
          <a:lstStyle/>
          <a:p>
            <a:pPr lvl="0" rtl="0">
              <a:spcBef>
                <a:spcPts val="0"/>
              </a:spcBef>
              <a:buNone/>
            </a:pPr>
            <a:r>
              <a:rPr lang="en-GB" sz="3000">
                <a:solidFill>
                  <a:srgbClr val="FFFFFF"/>
                </a:solidFill>
                <a:latin typeface="Oswald"/>
                <a:ea typeface="Oswald"/>
                <a:cs typeface="Oswald"/>
                <a:sym typeface="Oswald"/>
              </a:rPr>
              <a:t>Twitter Advanced Search </a:t>
            </a:r>
            <a:r>
              <a:rPr lang="en-GB" sz="3000">
                <a:solidFill>
                  <a:srgbClr val="FFFFFF"/>
                </a:solidFill>
                <a:latin typeface="Oswald"/>
                <a:ea typeface="Oswald"/>
                <a:cs typeface="Oswald"/>
                <a:sym typeface="Oswald"/>
              </a:rPr>
              <a:t>Guidelines</a:t>
            </a:r>
          </a:p>
        </p:txBody>
      </p:sp>
      <p:pic>
        <p:nvPicPr>
          <p:cNvPr id="371" name="Shape 371"/>
          <p:cNvPicPr preferRelativeResize="0"/>
          <p:nvPr/>
        </p:nvPicPr>
        <p:blipFill>
          <a:blip r:embed="rId3">
            <a:alphaModFix/>
          </a:blip>
          <a:stretch>
            <a:fillRect/>
          </a:stretch>
        </p:blipFill>
        <p:spPr>
          <a:xfrm>
            <a:off x="515375" y="1319600"/>
            <a:ext cx="5730848" cy="3674725"/>
          </a:xfrm>
          <a:prstGeom prst="rect">
            <a:avLst/>
          </a:prstGeom>
          <a:noFill/>
          <a:ln>
            <a:noFill/>
          </a:ln>
        </p:spPr>
      </p:pic>
      <p:sp>
        <p:nvSpPr>
          <p:cNvPr id="372" name="Shape 372"/>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4213D"/>
        </a:solidFill>
      </p:bgPr>
    </p:bg>
    <p:spTree>
      <p:nvGrpSpPr>
        <p:cNvPr id="376" name="Shape 376"/>
        <p:cNvGrpSpPr/>
        <p:nvPr/>
      </p:nvGrpSpPr>
      <p:grpSpPr>
        <a:xfrm>
          <a:off x="0" y="0"/>
          <a:ext cx="0" cy="0"/>
          <a:chOff x="0" y="0"/>
          <a:chExt cx="0" cy="0"/>
        </a:xfrm>
      </p:grpSpPr>
      <p:sp>
        <p:nvSpPr>
          <p:cNvPr id="377" name="Shape 377"/>
          <p:cNvSpPr/>
          <p:nvPr/>
        </p:nvSpPr>
        <p:spPr>
          <a:xfrm>
            <a:off x="469075" y="323500"/>
            <a:ext cx="108000" cy="100200"/>
          </a:xfrm>
          <a:prstGeom prst="ellipse">
            <a:avLst/>
          </a:prstGeom>
          <a:solidFill>
            <a:srgbClr val="00FFFF"/>
          </a:solidFill>
          <a:ln>
            <a:noFill/>
          </a:ln>
        </p:spPr>
        <p:txBody>
          <a:bodyPr anchorCtr="0" anchor="ctr" bIns="91425" lIns="91425" rIns="91425" wrap="square" tIns="91425">
            <a:noAutofit/>
          </a:bodyPr>
          <a:lstStyle/>
          <a:p>
            <a:pPr lvl="0">
              <a:spcBef>
                <a:spcPts val="0"/>
              </a:spcBef>
              <a:buNone/>
            </a:pPr>
            <a:r>
              <a:t/>
            </a:r>
            <a:endParaRPr/>
          </a:p>
        </p:txBody>
      </p:sp>
      <p:sp>
        <p:nvSpPr>
          <p:cNvPr id="378" name="Shape 378"/>
          <p:cNvSpPr/>
          <p:nvPr/>
        </p:nvSpPr>
        <p:spPr>
          <a:xfrm>
            <a:off x="665875" y="323500"/>
            <a:ext cx="108000" cy="100200"/>
          </a:xfrm>
          <a:prstGeom prst="ellipse">
            <a:avLst/>
          </a:prstGeom>
          <a:solidFill>
            <a:srgbClr val="93C47D"/>
          </a:solidFill>
          <a:ln>
            <a:noFill/>
          </a:ln>
        </p:spPr>
        <p:txBody>
          <a:bodyPr anchorCtr="0" anchor="ctr" bIns="91425" lIns="91425" rIns="91425" wrap="square" tIns="91425">
            <a:noAutofit/>
          </a:bodyPr>
          <a:lstStyle/>
          <a:p>
            <a:pPr lvl="0">
              <a:spcBef>
                <a:spcPts val="0"/>
              </a:spcBef>
              <a:buNone/>
            </a:pPr>
            <a:r>
              <a:t/>
            </a:r>
            <a:endParaRPr/>
          </a:p>
        </p:txBody>
      </p:sp>
      <p:sp>
        <p:nvSpPr>
          <p:cNvPr id="379" name="Shape 379"/>
          <p:cNvSpPr/>
          <p:nvPr/>
        </p:nvSpPr>
        <p:spPr>
          <a:xfrm>
            <a:off x="862675" y="323500"/>
            <a:ext cx="108000" cy="100200"/>
          </a:xfrm>
          <a:prstGeom prst="ellipse">
            <a:avLst/>
          </a:prstGeom>
          <a:solidFill>
            <a:srgbClr val="F6B26B"/>
          </a:solidFill>
          <a:ln>
            <a:noFill/>
          </a:ln>
        </p:spPr>
        <p:txBody>
          <a:bodyPr anchorCtr="0" anchor="ctr" bIns="91425" lIns="91425" rIns="91425" wrap="square" tIns="91425">
            <a:noAutofit/>
          </a:bodyPr>
          <a:lstStyle/>
          <a:p>
            <a:pPr lvl="0">
              <a:spcBef>
                <a:spcPts val="0"/>
              </a:spcBef>
              <a:buNone/>
            </a:pPr>
            <a:r>
              <a:t/>
            </a:r>
            <a:endParaRPr/>
          </a:p>
        </p:txBody>
      </p:sp>
      <p:sp>
        <p:nvSpPr>
          <p:cNvPr id="380" name="Shape 380"/>
          <p:cNvSpPr/>
          <p:nvPr/>
        </p:nvSpPr>
        <p:spPr>
          <a:xfrm>
            <a:off x="1059475" y="323500"/>
            <a:ext cx="108000" cy="100200"/>
          </a:xfrm>
          <a:prstGeom prst="ellipse">
            <a:avLst/>
          </a:prstGeom>
          <a:solidFill>
            <a:srgbClr val="DD7E6B"/>
          </a:solidFill>
          <a:ln>
            <a:noFill/>
          </a:ln>
        </p:spPr>
        <p:txBody>
          <a:bodyPr anchorCtr="0" anchor="ctr" bIns="91425" lIns="91425" rIns="91425" wrap="square" tIns="91425">
            <a:noAutofit/>
          </a:bodyPr>
          <a:lstStyle/>
          <a:p>
            <a:pPr lvl="0">
              <a:spcBef>
                <a:spcPts val="0"/>
              </a:spcBef>
              <a:buNone/>
            </a:pPr>
            <a:r>
              <a:t/>
            </a:r>
            <a:endParaRPr/>
          </a:p>
        </p:txBody>
      </p:sp>
      <p:sp>
        <p:nvSpPr>
          <p:cNvPr id="381" name="Shape 381"/>
          <p:cNvSpPr/>
          <p:nvPr/>
        </p:nvSpPr>
        <p:spPr>
          <a:xfrm>
            <a:off x="1256275" y="323500"/>
            <a:ext cx="108000" cy="100200"/>
          </a:xfrm>
          <a:prstGeom prst="ellipse">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cxnSp>
        <p:nvCxnSpPr>
          <p:cNvPr id="382" name="Shape 382"/>
          <p:cNvCxnSpPr>
            <a:stCxn id="381" idx="6"/>
          </p:cNvCxnSpPr>
          <p:nvPr/>
        </p:nvCxnSpPr>
        <p:spPr>
          <a:xfrm flipH="1" rot="10800000">
            <a:off x="1364275" y="352600"/>
            <a:ext cx="7118100" cy="21000"/>
          </a:xfrm>
          <a:prstGeom prst="straightConnector1">
            <a:avLst/>
          </a:prstGeom>
          <a:noFill/>
          <a:ln cap="flat" cmpd="sng" w="9525">
            <a:solidFill>
              <a:schemeClr val="dk2"/>
            </a:solidFill>
            <a:prstDash val="solid"/>
            <a:round/>
            <a:headEnd len="lg" w="lg" type="none"/>
            <a:tailEnd len="lg" w="lg" type="none"/>
          </a:ln>
        </p:spPr>
      </p:cxnSp>
      <p:sp>
        <p:nvSpPr>
          <p:cNvPr id="383" name="Shape 383"/>
          <p:cNvSpPr txBox="1"/>
          <p:nvPr/>
        </p:nvSpPr>
        <p:spPr>
          <a:xfrm>
            <a:off x="392875" y="470100"/>
            <a:ext cx="6644100" cy="753000"/>
          </a:xfrm>
          <a:prstGeom prst="rect">
            <a:avLst/>
          </a:prstGeom>
          <a:noFill/>
          <a:ln>
            <a:noFill/>
          </a:ln>
        </p:spPr>
        <p:txBody>
          <a:bodyPr anchorCtr="0" anchor="b" bIns="91425" lIns="91425" rIns="91425" wrap="square" tIns="91425">
            <a:noAutofit/>
          </a:bodyPr>
          <a:lstStyle/>
          <a:p>
            <a:pPr lvl="0" rtl="0">
              <a:spcBef>
                <a:spcPts val="0"/>
              </a:spcBef>
              <a:buNone/>
            </a:pPr>
            <a:r>
              <a:rPr lang="en-GB" sz="3000">
                <a:solidFill>
                  <a:srgbClr val="FFFFFF"/>
                </a:solidFill>
                <a:latin typeface="Oswald"/>
                <a:ea typeface="Oswald"/>
                <a:cs typeface="Oswald"/>
                <a:sym typeface="Oswald"/>
              </a:rPr>
              <a:t>Report Summary</a:t>
            </a:r>
          </a:p>
        </p:txBody>
      </p:sp>
      <p:sp>
        <p:nvSpPr>
          <p:cNvPr id="384" name="Shape 384"/>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pic>
        <p:nvPicPr>
          <p:cNvPr id="385" name="Shape 385"/>
          <p:cNvPicPr preferRelativeResize="0"/>
          <p:nvPr/>
        </p:nvPicPr>
        <p:blipFill>
          <a:blip r:embed="rId3">
            <a:alphaModFix/>
          </a:blip>
          <a:stretch>
            <a:fillRect/>
          </a:stretch>
        </p:blipFill>
        <p:spPr>
          <a:xfrm>
            <a:off x="469075" y="1223100"/>
            <a:ext cx="4373674" cy="3737225"/>
          </a:xfrm>
          <a:prstGeom prst="rect">
            <a:avLst/>
          </a:prstGeom>
          <a:noFill/>
          <a:ln>
            <a:noFill/>
          </a:ln>
        </p:spPr>
      </p:pic>
      <p:sp>
        <p:nvSpPr>
          <p:cNvPr id="386" name="Shape 386"/>
          <p:cNvSpPr/>
          <p:nvPr/>
        </p:nvSpPr>
        <p:spPr>
          <a:xfrm>
            <a:off x="5442925" y="1848850"/>
            <a:ext cx="1239624" cy="393606"/>
          </a:xfrm>
          <a:prstGeom prst="flowChartTerminator">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GB" u="sng">
                <a:solidFill>
                  <a:schemeClr val="hlink"/>
                </a:solidFill>
                <a:latin typeface="Oswald"/>
                <a:ea typeface="Oswald"/>
                <a:cs typeface="Oswald"/>
                <a:sym typeface="Oswald"/>
                <a:hlinkClick r:id="rId4"/>
              </a:rPr>
              <a:t>Read More </a:t>
            </a:r>
          </a:p>
        </p:txBody>
      </p:sp>
      <p:sp>
        <p:nvSpPr>
          <p:cNvPr id="387" name="Shape 387"/>
          <p:cNvSpPr txBox="1"/>
          <p:nvPr/>
        </p:nvSpPr>
        <p:spPr>
          <a:xfrm>
            <a:off x="5382550" y="1237500"/>
            <a:ext cx="3090000" cy="587700"/>
          </a:xfrm>
          <a:prstGeom prst="rect">
            <a:avLst/>
          </a:prstGeom>
          <a:noFill/>
          <a:ln>
            <a:noFill/>
          </a:ln>
        </p:spPr>
        <p:txBody>
          <a:bodyPr anchorCtr="0" anchor="t" bIns="91425" lIns="91425" rIns="91425" wrap="square" tIns="91425">
            <a:noAutofit/>
          </a:bodyPr>
          <a:lstStyle/>
          <a:p>
            <a:pPr lvl="0">
              <a:spcBef>
                <a:spcPts val="0"/>
              </a:spcBef>
              <a:buNone/>
            </a:pPr>
            <a:r>
              <a:rPr lang="en-GB">
                <a:solidFill>
                  <a:srgbClr val="CCCCCC"/>
                </a:solidFill>
                <a:latin typeface="Oswald"/>
                <a:ea typeface="Oswald"/>
                <a:cs typeface="Oswald"/>
                <a:sym typeface="Oswald"/>
              </a:rPr>
              <a:t>Click on the link below to read the whole report </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4213D"/>
        </a:solidFill>
      </p:bgPr>
    </p:bg>
    <p:spTree>
      <p:nvGrpSpPr>
        <p:cNvPr id="391" name="Shape 391"/>
        <p:cNvGrpSpPr/>
        <p:nvPr/>
      </p:nvGrpSpPr>
      <p:grpSpPr>
        <a:xfrm>
          <a:off x="0" y="0"/>
          <a:ext cx="0" cy="0"/>
          <a:chOff x="0" y="0"/>
          <a:chExt cx="0" cy="0"/>
        </a:xfrm>
      </p:grpSpPr>
      <p:sp>
        <p:nvSpPr>
          <p:cNvPr id="392" name="Shape 392"/>
          <p:cNvSpPr/>
          <p:nvPr/>
        </p:nvSpPr>
        <p:spPr>
          <a:xfrm>
            <a:off x="469075" y="323500"/>
            <a:ext cx="108000" cy="100200"/>
          </a:xfrm>
          <a:prstGeom prst="ellipse">
            <a:avLst/>
          </a:prstGeom>
          <a:solidFill>
            <a:srgbClr val="00FFFF"/>
          </a:solidFill>
          <a:ln>
            <a:noFill/>
          </a:ln>
        </p:spPr>
        <p:txBody>
          <a:bodyPr anchorCtr="0" anchor="ctr" bIns="91425" lIns="91425" rIns="91425" wrap="square" tIns="91425">
            <a:noAutofit/>
          </a:bodyPr>
          <a:lstStyle/>
          <a:p>
            <a:pPr lvl="0">
              <a:spcBef>
                <a:spcPts val="0"/>
              </a:spcBef>
              <a:buNone/>
            </a:pPr>
            <a:r>
              <a:t/>
            </a:r>
            <a:endParaRPr/>
          </a:p>
        </p:txBody>
      </p:sp>
      <p:sp>
        <p:nvSpPr>
          <p:cNvPr id="393" name="Shape 393"/>
          <p:cNvSpPr/>
          <p:nvPr/>
        </p:nvSpPr>
        <p:spPr>
          <a:xfrm>
            <a:off x="665875" y="323500"/>
            <a:ext cx="108000" cy="100200"/>
          </a:xfrm>
          <a:prstGeom prst="ellipse">
            <a:avLst/>
          </a:prstGeom>
          <a:solidFill>
            <a:srgbClr val="93C47D"/>
          </a:solidFill>
          <a:ln>
            <a:noFill/>
          </a:ln>
        </p:spPr>
        <p:txBody>
          <a:bodyPr anchorCtr="0" anchor="ctr" bIns="91425" lIns="91425" rIns="91425" wrap="square" tIns="91425">
            <a:noAutofit/>
          </a:bodyPr>
          <a:lstStyle/>
          <a:p>
            <a:pPr lvl="0">
              <a:spcBef>
                <a:spcPts val="0"/>
              </a:spcBef>
              <a:buNone/>
            </a:pPr>
            <a:r>
              <a:t/>
            </a:r>
            <a:endParaRPr/>
          </a:p>
        </p:txBody>
      </p:sp>
      <p:sp>
        <p:nvSpPr>
          <p:cNvPr id="394" name="Shape 394"/>
          <p:cNvSpPr/>
          <p:nvPr/>
        </p:nvSpPr>
        <p:spPr>
          <a:xfrm>
            <a:off x="862675" y="323500"/>
            <a:ext cx="108000" cy="100200"/>
          </a:xfrm>
          <a:prstGeom prst="ellipse">
            <a:avLst/>
          </a:prstGeom>
          <a:solidFill>
            <a:srgbClr val="F6B26B"/>
          </a:solidFill>
          <a:ln>
            <a:noFill/>
          </a:ln>
        </p:spPr>
        <p:txBody>
          <a:bodyPr anchorCtr="0" anchor="ctr" bIns="91425" lIns="91425" rIns="91425" wrap="square" tIns="91425">
            <a:noAutofit/>
          </a:bodyPr>
          <a:lstStyle/>
          <a:p>
            <a:pPr lvl="0">
              <a:spcBef>
                <a:spcPts val="0"/>
              </a:spcBef>
              <a:buNone/>
            </a:pPr>
            <a:r>
              <a:t/>
            </a:r>
            <a:endParaRPr/>
          </a:p>
        </p:txBody>
      </p:sp>
      <p:sp>
        <p:nvSpPr>
          <p:cNvPr id="395" name="Shape 395"/>
          <p:cNvSpPr/>
          <p:nvPr/>
        </p:nvSpPr>
        <p:spPr>
          <a:xfrm>
            <a:off x="1059475" y="323500"/>
            <a:ext cx="108000" cy="100200"/>
          </a:xfrm>
          <a:prstGeom prst="ellipse">
            <a:avLst/>
          </a:prstGeom>
          <a:solidFill>
            <a:srgbClr val="DD7E6B"/>
          </a:solidFill>
          <a:ln>
            <a:noFill/>
          </a:ln>
        </p:spPr>
        <p:txBody>
          <a:bodyPr anchorCtr="0" anchor="ctr" bIns="91425" lIns="91425" rIns="91425" wrap="square" tIns="91425">
            <a:noAutofit/>
          </a:bodyPr>
          <a:lstStyle/>
          <a:p>
            <a:pPr lvl="0">
              <a:spcBef>
                <a:spcPts val="0"/>
              </a:spcBef>
              <a:buNone/>
            </a:pPr>
            <a:r>
              <a:t/>
            </a:r>
            <a:endParaRPr/>
          </a:p>
        </p:txBody>
      </p:sp>
      <p:sp>
        <p:nvSpPr>
          <p:cNvPr id="396" name="Shape 396"/>
          <p:cNvSpPr/>
          <p:nvPr/>
        </p:nvSpPr>
        <p:spPr>
          <a:xfrm>
            <a:off x="1256275" y="323500"/>
            <a:ext cx="108000" cy="100200"/>
          </a:xfrm>
          <a:prstGeom prst="ellipse">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cxnSp>
        <p:nvCxnSpPr>
          <p:cNvPr id="397" name="Shape 397"/>
          <p:cNvCxnSpPr>
            <a:stCxn id="396" idx="6"/>
          </p:cNvCxnSpPr>
          <p:nvPr/>
        </p:nvCxnSpPr>
        <p:spPr>
          <a:xfrm flipH="1" rot="10800000">
            <a:off x="1364275" y="352600"/>
            <a:ext cx="7118100" cy="21000"/>
          </a:xfrm>
          <a:prstGeom prst="straightConnector1">
            <a:avLst/>
          </a:prstGeom>
          <a:noFill/>
          <a:ln cap="flat" cmpd="sng" w="9525">
            <a:solidFill>
              <a:schemeClr val="dk2"/>
            </a:solidFill>
            <a:prstDash val="solid"/>
            <a:round/>
            <a:headEnd len="lg" w="lg" type="none"/>
            <a:tailEnd len="lg" w="lg" type="none"/>
          </a:ln>
        </p:spPr>
      </p:cxnSp>
      <p:sp>
        <p:nvSpPr>
          <p:cNvPr id="398" name="Shape 398"/>
          <p:cNvSpPr txBox="1"/>
          <p:nvPr/>
        </p:nvSpPr>
        <p:spPr>
          <a:xfrm>
            <a:off x="240475" y="414200"/>
            <a:ext cx="6644100" cy="753000"/>
          </a:xfrm>
          <a:prstGeom prst="rect">
            <a:avLst/>
          </a:prstGeom>
          <a:noFill/>
          <a:ln>
            <a:noFill/>
          </a:ln>
        </p:spPr>
        <p:txBody>
          <a:bodyPr anchorCtr="0" anchor="b" bIns="91425" lIns="91425" rIns="91425" wrap="square" tIns="91425">
            <a:noAutofit/>
          </a:bodyPr>
          <a:lstStyle/>
          <a:p>
            <a:pPr lvl="0" rtl="0">
              <a:spcBef>
                <a:spcPts val="0"/>
              </a:spcBef>
              <a:buNone/>
            </a:pPr>
            <a:r>
              <a:rPr lang="en-GB" sz="3000">
                <a:solidFill>
                  <a:srgbClr val="FFFFFF"/>
                </a:solidFill>
                <a:latin typeface="Oswald"/>
                <a:ea typeface="Oswald"/>
                <a:cs typeface="Oswald"/>
                <a:sym typeface="Oswald"/>
              </a:rPr>
              <a:t>United Fleet Details</a:t>
            </a:r>
          </a:p>
        </p:txBody>
      </p:sp>
      <p:sp>
        <p:nvSpPr>
          <p:cNvPr id="399" name="Shape 399"/>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pic>
        <p:nvPicPr>
          <p:cNvPr id="400" name="Shape 400"/>
          <p:cNvPicPr preferRelativeResize="0"/>
          <p:nvPr/>
        </p:nvPicPr>
        <p:blipFill>
          <a:blip r:embed="rId3">
            <a:alphaModFix/>
          </a:blip>
          <a:stretch>
            <a:fillRect/>
          </a:stretch>
        </p:blipFill>
        <p:spPr>
          <a:xfrm>
            <a:off x="3430975" y="406488"/>
            <a:ext cx="5713023" cy="4724225"/>
          </a:xfrm>
          <a:prstGeom prst="rect">
            <a:avLst/>
          </a:prstGeom>
          <a:noFill/>
          <a:ln>
            <a:noFill/>
          </a:ln>
        </p:spPr>
      </p:pic>
      <p:sp>
        <p:nvSpPr>
          <p:cNvPr id="401" name="Shape 401"/>
          <p:cNvSpPr txBox="1"/>
          <p:nvPr/>
        </p:nvSpPr>
        <p:spPr>
          <a:xfrm>
            <a:off x="393275" y="1245225"/>
            <a:ext cx="2706600" cy="1050000"/>
          </a:xfrm>
          <a:prstGeom prst="rect">
            <a:avLst/>
          </a:prstGeom>
          <a:noFill/>
          <a:ln>
            <a:noFill/>
          </a:ln>
        </p:spPr>
        <p:txBody>
          <a:bodyPr anchorCtr="0" anchor="t" bIns="91425" lIns="91425" rIns="91425" wrap="square" tIns="91425">
            <a:noAutofit/>
          </a:bodyPr>
          <a:lstStyle/>
          <a:p>
            <a:pPr lvl="0">
              <a:spcBef>
                <a:spcPts val="0"/>
              </a:spcBef>
              <a:buNone/>
            </a:pPr>
            <a:r>
              <a:rPr lang="en-GB">
                <a:solidFill>
                  <a:srgbClr val="CCCCCC"/>
                </a:solidFill>
                <a:latin typeface="Oswald"/>
                <a:ea typeface="Oswald"/>
                <a:cs typeface="Oswald"/>
                <a:sym typeface="Oswald"/>
              </a:rPr>
              <a:t>Fleet details as published and featured  in </a:t>
            </a:r>
            <a:r>
              <a:rPr lang="en-GB">
                <a:solidFill>
                  <a:srgbClr val="D9D9D9"/>
                </a:solidFill>
                <a:latin typeface="Oswald"/>
                <a:ea typeface="Oswald"/>
                <a:cs typeface="Oswald"/>
                <a:sym typeface="Oswald"/>
              </a:rPr>
              <a:t>Hemispheres, United's inflight magazine, featuring the latest business and travel trends.  </a:t>
            </a:r>
          </a:p>
          <a:p>
            <a:pPr lvl="0">
              <a:spcBef>
                <a:spcPts val="0"/>
              </a:spcBef>
              <a:buNone/>
            </a:pPr>
            <a:r>
              <a:t/>
            </a:r>
            <a:endParaRPr>
              <a:solidFill>
                <a:srgbClr val="D9D9D9"/>
              </a:solidFill>
              <a:latin typeface="Oswald"/>
              <a:ea typeface="Oswald"/>
              <a:cs typeface="Oswald"/>
              <a:sym typeface="Oswald"/>
            </a:endParaRPr>
          </a:p>
        </p:txBody>
      </p:sp>
      <p:sp>
        <p:nvSpPr>
          <p:cNvPr id="402" name="Shape 402"/>
          <p:cNvSpPr/>
          <p:nvPr/>
        </p:nvSpPr>
        <p:spPr>
          <a:xfrm>
            <a:off x="469075" y="2373250"/>
            <a:ext cx="1239623" cy="393606"/>
          </a:xfrm>
          <a:prstGeom prst="flowChartTerminator">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lgn="ctr">
              <a:spcBef>
                <a:spcPts val="0"/>
              </a:spcBef>
              <a:buNone/>
            </a:pPr>
            <a:r>
              <a:rPr lang="en-GB" u="sng">
                <a:solidFill>
                  <a:schemeClr val="hlink"/>
                </a:solidFill>
                <a:latin typeface="Oswald"/>
                <a:ea typeface="Oswald"/>
                <a:cs typeface="Oswald"/>
                <a:sym typeface="Oswald"/>
                <a:hlinkClick r:id="rId4"/>
              </a:rPr>
              <a:t>Read More </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06" name="Shape 406"/>
        <p:cNvGrpSpPr/>
        <p:nvPr/>
      </p:nvGrpSpPr>
      <p:grpSpPr>
        <a:xfrm>
          <a:off x="0" y="0"/>
          <a:ext cx="0" cy="0"/>
          <a:chOff x="0" y="0"/>
          <a:chExt cx="0" cy="0"/>
        </a:xfrm>
      </p:grpSpPr>
      <p:sp>
        <p:nvSpPr>
          <p:cNvPr id="407" name="Shape 40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t/>
            </a:r>
            <a:endParaRPr/>
          </a:p>
        </p:txBody>
      </p:sp>
      <p:sp>
        <p:nvSpPr>
          <p:cNvPr id="408" name="Shape 408"/>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Shape 110"/>
          <p:cNvSpPr txBox="1"/>
          <p:nvPr>
            <p:ph idx="1" type="subTitle"/>
          </p:nvPr>
        </p:nvSpPr>
        <p:spPr>
          <a:xfrm>
            <a:off x="199050" y="3472525"/>
            <a:ext cx="8520600" cy="792600"/>
          </a:xfrm>
          <a:prstGeom prst="rect">
            <a:avLst/>
          </a:prstGeom>
        </p:spPr>
        <p:txBody>
          <a:bodyPr anchorCtr="0" anchor="t" bIns="91425" lIns="91425" rIns="91425" wrap="square" tIns="91425">
            <a:noAutofit/>
          </a:bodyPr>
          <a:lstStyle/>
          <a:p>
            <a:pPr lvl="0" rtl="0">
              <a:spcBef>
                <a:spcPts val="0"/>
              </a:spcBef>
              <a:buNone/>
            </a:pPr>
            <a:r>
              <a:t/>
            </a:r>
            <a:endParaRPr/>
          </a:p>
        </p:txBody>
      </p:sp>
      <p:pic>
        <p:nvPicPr>
          <p:cNvPr id="111" name="Shape 111"/>
          <p:cNvPicPr preferRelativeResize="0"/>
          <p:nvPr/>
        </p:nvPicPr>
        <p:blipFill>
          <a:blip r:embed="rId4">
            <a:alphaModFix/>
          </a:blip>
          <a:stretch>
            <a:fillRect/>
          </a:stretch>
        </p:blipFill>
        <p:spPr>
          <a:xfrm>
            <a:off x="0" y="-5"/>
            <a:ext cx="9144000" cy="5146751"/>
          </a:xfrm>
          <a:prstGeom prst="rect">
            <a:avLst/>
          </a:prstGeom>
          <a:noFill/>
          <a:ln>
            <a:noFill/>
          </a:ln>
        </p:spPr>
      </p:pic>
      <p:sp>
        <p:nvSpPr>
          <p:cNvPr id="112" name="Shape 112"/>
          <p:cNvSpPr txBox="1"/>
          <p:nvPr/>
        </p:nvSpPr>
        <p:spPr>
          <a:xfrm>
            <a:off x="1249950" y="950059"/>
            <a:ext cx="6644100" cy="590400"/>
          </a:xfrm>
          <a:prstGeom prst="rect">
            <a:avLst/>
          </a:prstGeom>
          <a:noFill/>
          <a:ln>
            <a:noFill/>
          </a:ln>
        </p:spPr>
        <p:txBody>
          <a:bodyPr anchorCtr="0" anchor="b" bIns="91425" lIns="91425" rIns="91425" wrap="square" tIns="91425">
            <a:noAutofit/>
          </a:bodyPr>
          <a:lstStyle/>
          <a:p>
            <a:pPr lvl="0" rtl="0" algn="ctr">
              <a:spcBef>
                <a:spcPts val="0"/>
              </a:spcBef>
              <a:buNone/>
            </a:pPr>
            <a:r>
              <a:rPr lang="en-GB" sz="4400">
                <a:solidFill>
                  <a:srgbClr val="FFFFFF"/>
                </a:solidFill>
                <a:latin typeface="Oswald"/>
                <a:ea typeface="Oswald"/>
                <a:cs typeface="Oswald"/>
                <a:sym typeface="Oswald"/>
              </a:rPr>
              <a:t>Social Sentiment And </a:t>
            </a:r>
          </a:p>
          <a:p>
            <a:pPr lvl="0" rtl="0" algn="ctr">
              <a:spcBef>
                <a:spcPts val="0"/>
              </a:spcBef>
              <a:buNone/>
            </a:pPr>
            <a:r>
              <a:rPr lang="en-GB" sz="4400">
                <a:solidFill>
                  <a:srgbClr val="FFFFFF"/>
                </a:solidFill>
                <a:latin typeface="Oswald"/>
                <a:ea typeface="Oswald"/>
                <a:cs typeface="Oswald"/>
                <a:sym typeface="Oswald"/>
              </a:rPr>
              <a:t>Stock Analysis</a:t>
            </a:r>
          </a:p>
        </p:txBody>
      </p:sp>
      <p:sp>
        <p:nvSpPr>
          <p:cNvPr id="113" name="Shape 113"/>
          <p:cNvSpPr txBox="1"/>
          <p:nvPr/>
        </p:nvSpPr>
        <p:spPr>
          <a:xfrm>
            <a:off x="4875400" y="4706600"/>
            <a:ext cx="4131000" cy="328200"/>
          </a:xfrm>
          <a:prstGeom prst="rect">
            <a:avLst/>
          </a:prstGeom>
          <a:noFill/>
          <a:ln>
            <a:noFill/>
          </a:ln>
        </p:spPr>
        <p:txBody>
          <a:bodyPr anchorCtr="0" anchor="t" bIns="91425" lIns="91425" rIns="91425" wrap="square" tIns="91425">
            <a:noAutofit/>
          </a:bodyPr>
          <a:lstStyle/>
          <a:p>
            <a:pPr indent="457200" lvl="0" rtl="0" algn="r">
              <a:spcBef>
                <a:spcPts val="0"/>
              </a:spcBef>
              <a:buNone/>
            </a:pPr>
            <a:r>
              <a:rPr lang="en-GB">
                <a:solidFill>
                  <a:srgbClr val="FFFFFF"/>
                </a:solidFill>
                <a:latin typeface="Oswald"/>
                <a:ea typeface="Oswald"/>
                <a:cs typeface="Oswald"/>
                <a:sym typeface="Oswald"/>
              </a:rPr>
              <a:t>Aurora, Martin, Prateek</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4213D"/>
        </a:solidFill>
      </p:bgPr>
    </p:bg>
    <p:spTree>
      <p:nvGrpSpPr>
        <p:cNvPr id="117" name="Shape 117"/>
        <p:cNvGrpSpPr/>
        <p:nvPr/>
      </p:nvGrpSpPr>
      <p:grpSpPr>
        <a:xfrm>
          <a:off x="0" y="0"/>
          <a:ext cx="0" cy="0"/>
          <a:chOff x="0" y="0"/>
          <a:chExt cx="0" cy="0"/>
        </a:xfrm>
      </p:grpSpPr>
      <p:sp>
        <p:nvSpPr>
          <p:cNvPr id="118" name="Shape 118"/>
          <p:cNvSpPr/>
          <p:nvPr/>
        </p:nvSpPr>
        <p:spPr>
          <a:xfrm>
            <a:off x="469075" y="323500"/>
            <a:ext cx="108000" cy="100200"/>
          </a:xfrm>
          <a:prstGeom prst="ellipse">
            <a:avLst/>
          </a:prstGeom>
          <a:solidFill>
            <a:srgbClr val="00FFFF"/>
          </a:solidFill>
          <a:ln>
            <a:noFill/>
          </a:ln>
        </p:spPr>
        <p:txBody>
          <a:bodyPr anchorCtr="0" anchor="ctr" bIns="91425" lIns="91425" rIns="91425" wrap="square" tIns="91425">
            <a:noAutofit/>
          </a:bodyPr>
          <a:lstStyle/>
          <a:p>
            <a:pPr lvl="0">
              <a:spcBef>
                <a:spcPts val="0"/>
              </a:spcBef>
              <a:buNone/>
            </a:pPr>
            <a:r>
              <a:t/>
            </a:r>
            <a:endParaRPr/>
          </a:p>
        </p:txBody>
      </p:sp>
      <p:sp>
        <p:nvSpPr>
          <p:cNvPr id="119" name="Shape 119"/>
          <p:cNvSpPr/>
          <p:nvPr/>
        </p:nvSpPr>
        <p:spPr>
          <a:xfrm>
            <a:off x="665875" y="323500"/>
            <a:ext cx="108000" cy="100200"/>
          </a:xfrm>
          <a:prstGeom prst="ellipse">
            <a:avLst/>
          </a:prstGeom>
          <a:solidFill>
            <a:srgbClr val="93C47D"/>
          </a:solidFill>
          <a:ln>
            <a:noFill/>
          </a:ln>
        </p:spPr>
        <p:txBody>
          <a:bodyPr anchorCtr="0" anchor="ctr" bIns="91425" lIns="91425" rIns="91425" wrap="square" tIns="91425">
            <a:noAutofit/>
          </a:bodyPr>
          <a:lstStyle/>
          <a:p>
            <a:pPr lvl="0">
              <a:spcBef>
                <a:spcPts val="0"/>
              </a:spcBef>
              <a:buNone/>
            </a:pPr>
            <a:r>
              <a:t/>
            </a:r>
            <a:endParaRPr/>
          </a:p>
        </p:txBody>
      </p:sp>
      <p:sp>
        <p:nvSpPr>
          <p:cNvPr id="120" name="Shape 120"/>
          <p:cNvSpPr/>
          <p:nvPr/>
        </p:nvSpPr>
        <p:spPr>
          <a:xfrm>
            <a:off x="862675" y="323500"/>
            <a:ext cx="108000" cy="100200"/>
          </a:xfrm>
          <a:prstGeom prst="ellipse">
            <a:avLst/>
          </a:prstGeom>
          <a:solidFill>
            <a:srgbClr val="F6B26B"/>
          </a:solidFill>
          <a:ln>
            <a:noFill/>
          </a:ln>
        </p:spPr>
        <p:txBody>
          <a:bodyPr anchorCtr="0" anchor="ctr" bIns="91425" lIns="91425" rIns="91425" wrap="square" tIns="91425">
            <a:noAutofit/>
          </a:bodyPr>
          <a:lstStyle/>
          <a:p>
            <a:pPr lvl="0">
              <a:spcBef>
                <a:spcPts val="0"/>
              </a:spcBef>
              <a:buNone/>
            </a:pPr>
            <a:r>
              <a:t/>
            </a:r>
            <a:endParaRPr/>
          </a:p>
        </p:txBody>
      </p:sp>
      <p:sp>
        <p:nvSpPr>
          <p:cNvPr id="121" name="Shape 121"/>
          <p:cNvSpPr/>
          <p:nvPr/>
        </p:nvSpPr>
        <p:spPr>
          <a:xfrm>
            <a:off x="1059475" y="323500"/>
            <a:ext cx="108000" cy="100200"/>
          </a:xfrm>
          <a:prstGeom prst="ellipse">
            <a:avLst/>
          </a:prstGeom>
          <a:solidFill>
            <a:srgbClr val="DD7E6B"/>
          </a:solidFill>
          <a:ln>
            <a:noFill/>
          </a:ln>
        </p:spPr>
        <p:txBody>
          <a:bodyPr anchorCtr="0" anchor="ctr" bIns="91425" lIns="91425" rIns="91425" wrap="square" tIns="91425">
            <a:noAutofit/>
          </a:bodyPr>
          <a:lstStyle/>
          <a:p>
            <a:pPr lvl="0">
              <a:spcBef>
                <a:spcPts val="0"/>
              </a:spcBef>
              <a:buNone/>
            </a:pPr>
            <a:r>
              <a:t/>
            </a:r>
            <a:endParaRPr/>
          </a:p>
        </p:txBody>
      </p:sp>
      <p:sp>
        <p:nvSpPr>
          <p:cNvPr id="122" name="Shape 122"/>
          <p:cNvSpPr/>
          <p:nvPr/>
        </p:nvSpPr>
        <p:spPr>
          <a:xfrm>
            <a:off x="1256275" y="323500"/>
            <a:ext cx="108000" cy="100200"/>
          </a:xfrm>
          <a:prstGeom prst="ellipse">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cxnSp>
        <p:nvCxnSpPr>
          <p:cNvPr id="123" name="Shape 123"/>
          <p:cNvCxnSpPr>
            <a:stCxn id="122" idx="6"/>
          </p:cNvCxnSpPr>
          <p:nvPr/>
        </p:nvCxnSpPr>
        <p:spPr>
          <a:xfrm flipH="1" rot="10800000">
            <a:off x="1364275" y="352600"/>
            <a:ext cx="7118100" cy="21000"/>
          </a:xfrm>
          <a:prstGeom prst="straightConnector1">
            <a:avLst/>
          </a:prstGeom>
          <a:noFill/>
          <a:ln cap="flat" cmpd="sng" w="9525">
            <a:solidFill>
              <a:schemeClr val="dk2"/>
            </a:solidFill>
            <a:prstDash val="solid"/>
            <a:round/>
            <a:headEnd len="lg" w="lg" type="none"/>
            <a:tailEnd len="lg" w="lg" type="none"/>
          </a:ln>
        </p:spPr>
      </p:cxnSp>
      <p:sp>
        <p:nvSpPr>
          <p:cNvPr id="124" name="Shape 124"/>
          <p:cNvSpPr txBox="1"/>
          <p:nvPr/>
        </p:nvSpPr>
        <p:spPr>
          <a:xfrm>
            <a:off x="392875" y="291731"/>
            <a:ext cx="6644100" cy="753000"/>
          </a:xfrm>
          <a:prstGeom prst="rect">
            <a:avLst/>
          </a:prstGeom>
          <a:noFill/>
          <a:ln>
            <a:noFill/>
          </a:ln>
        </p:spPr>
        <p:txBody>
          <a:bodyPr anchorCtr="0" anchor="b" bIns="91425" lIns="91425" rIns="91425" wrap="square" tIns="91425">
            <a:noAutofit/>
          </a:bodyPr>
          <a:lstStyle/>
          <a:p>
            <a:pPr lvl="0" rtl="0">
              <a:spcBef>
                <a:spcPts val="0"/>
              </a:spcBef>
              <a:buNone/>
            </a:pPr>
            <a:r>
              <a:rPr lang="en-GB" sz="3000">
                <a:solidFill>
                  <a:srgbClr val="FFFFFF"/>
                </a:solidFill>
                <a:latin typeface="Oswald"/>
                <a:ea typeface="Oswald"/>
                <a:cs typeface="Oswald"/>
                <a:sym typeface="Oswald"/>
              </a:rPr>
              <a:t>Agenda</a:t>
            </a:r>
          </a:p>
        </p:txBody>
      </p:sp>
      <p:sp>
        <p:nvSpPr>
          <p:cNvPr id="125" name="Shape 125"/>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
        <p:nvSpPr>
          <p:cNvPr id="126" name="Shape 126"/>
          <p:cNvSpPr/>
          <p:nvPr/>
        </p:nvSpPr>
        <p:spPr>
          <a:xfrm>
            <a:off x="933625" y="1509987"/>
            <a:ext cx="697200" cy="607200"/>
          </a:xfrm>
          <a:prstGeom prst="rect">
            <a:avLst/>
          </a:prstGeom>
          <a:solidFill>
            <a:srgbClr val="4A86E8"/>
          </a:solidFill>
          <a:ln>
            <a:noFill/>
          </a:ln>
        </p:spPr>
        <p:txBody>
          <a:bodyPr anchorCtr="0" anchor="ctr" bIns="91425" lIns="91425" rIns="91425" wrap="square" tIns="91425">
            <a:noAutofit/>
          </a:bodyPr>
          <a:lstStyle/>
          <a:p>
            <a:pPr lvl="0" rtl="0">
              <a:spcBef>
                <a:spcPts val="0"/>
              </a:spcBef>
              <a:buNone/>
            </a:pPr>
            <a:r>
              <a:t/>
            </a:r>
            <a:endParaRPr>
              <a:solidFill>
                <a:srgbClr val="9900FF"/>
              </a:solidFill>
            </a:endParaRPr>
          </a:p>
        </p:txBody>
      </p:sp>
      <p:sp>
        <p:nvSpPr>
          <p:cNvPr id="127" name="Shape 127"/>
          <p:cNvSpPr/>
          <p:nvPr/>
        </p:nvSpPr>
        <p:spPr>
          <a:xfrm>
            <a:off x="2517925" y="3038556"/>
            <a:ext cx="697200" cy="607199"/>
          </a:xfrm>
          <a:prstGeom prst="rect">
            <a:avLst/>
          </a:prstGeom>
          <a:solidFill>
            <a:srgbClr val="93C47D"/>
          </a:solidFill>
          <a:ln>
            <a:noFill/>
          </a:ln>
        </p:spPr>
        <p:txBody>
          <a:bodyPr anchorCtr="0" anchor="ctr" bIns="91425" lIns="91425" rIns="91425" wrap="square" tIns="91425">
            <a:noAutofit/>
          </a:bodyPr>
          <a:lstStyle/>
          <a:p>
            <a:pPr lvl="0" rtl="0">
              <a:spcBef>
                <a:spcPts val="0"/>
              </a:spcBef>
              <a:buNone/>
            </a:pPr>
            <a:r>
              <a:t/>
            </a:r>
            <a:endParaRPr>
              <a:solidFill>
                <a:srgbClr val="9900FF"/>
              </a:solidFill>
            </a:endParaRPr>
          </a:p>
        </p:txBody>
      </p:sp>
      <p:sp>
        <p:nvSpPr>
          <p:cNvPr id="128" name="Shape 128"/>
          <p:cNvSpPr/>
          <p:nvPr/>
        </p:nvSpPr>
        <p:spPr>
          <a:xfrm>
            <a:off x="4102225" y="1510000"/>
            <a:ext cx="697200" cy="607200"/>
          </a:xfrm>
          <a:prstGeom prst="rect">
            <a:avLst/>
          </a:prstGeom>
          <a:solidFill>
            <a:srgbClr val="F6B26B"/>
          </a:solidFill>
          <a:ln>
            <a:noFill/>
          </a:ln>
        </p:spPr>
        <p:txBody>
          <a:bodyPr anchorCtr="0" anchor="ctr" bIns="91425" lIns="91425" rIns="91425" wrap="square" tIns="91425">
            <a:noAutofit/>
          </a:bodyPr>
          <a:lstStyle/>
          <a:p>
            <a:pPr lvl="0" rtl="0">
              <a:spcBef>
                <a:spcPts val="0"/>
              </a:spcBef>
              <a:buNone/>
            </a:pPr>
            <a:r>
              <a:t/>
            </a:r>
            <a:endParaRPr>
              <a:solidFill>
                <a:srgbClr val="9900FF"/>
              </a:solidFill>
            </a:endParaRPr>
          </a:p>
        </p:txBody>
      </p:sp>
      <p:grpSp>
        <p:nvGrpSpPr>
          <p:cNvPr id="129" name="Shape 129"/>
          <p:cNvGrpSpPr/>
          <p:nvPr/>
        </p:nvGrpSpPr>
        <p:grpSpPr>
          <a:xfrm>
            <a:off x="7270825" y="1509991"/>
            <a:ext cx="697200" cy="607200"/>
            <a:chOff x="5038175" y="1751225"/>
            <a:chExt cx="697200" cy="607200"/>
          </a:xfrm>
        </p:grpSpPr>
        <p:sp>
          <p:nvSpPr>
            <p:cNvPr id="130" name="Shape 130"/>
            <p:cNvSpPr/>
            <p:nvPr/>
          </p:nvSpPr>
          <p:spPr>
            <a:xfrm>
              <a:off x="5038175" y="1751225"/>
              <a:ext cx="697200" cy="607200"/>
            </a:xfrm>
            <a:prstGeom prst="rect">
              <a:avLst/>
            </a:prstGeom>
            <a:solidFill>
              <a:srgbClr val="FFE599"/>
            </a:solidFill>
            <a:ln>
              <a:noFill/>
            </a:ln>
          </p:spPr>
          <p:txBody>
            <a:bodyPr anchorCtr="0" anchor="ctr" bIns="91425" lIns="91425" rIns="91425" wrap="square" tIns="91425">
              <a:noAutofit/>
            </a:bodyPr>
            <a:lstStyle/>
            <a:p>
              <a:pPr lvl="0" rtl="0">
                <a:spcBef>
                  <a:spcPts val="0"/>
                </a:spcBef>
                <a:buNone/>
              </a:pPr>
              <a:r>
                <a:t/>
              </a:r>
              <a:endParaRPr>
                <a:solidFill>
                  <a:srgbClr val="9900FF"/>
                </a:solidFill>
              </a:endParaRPr>
            </a:p>
          </p:txBody>
        </p:sp>
        <p:pic>
          <p:nvPicPr>
            <p:cNvPr id="131" name="Shape 131"/>
            <p:cNvPicPr preferRelativeResize="0"/>
            <p:nvPr/>
          </p:nvPicPr>
          <p:blipFill>
            <a:blip r:embed="rId3">
              <a:alphaModFix/>
            </a:blip>
            <a:stretch>
              <a:fillRect/>
            </a:stretch>
          </p:blipFill>
          <p:spPr>
            <a:xfrm>
              <a:off x="5176000" y="1854594"/>
              <a:ext cx="466725" cy="419100"/>
            </a:xfrm>
            <a:prstGeom prst="rect">
              <a:avLst/>
            </a:prstGeom>
            <a:noFill/>
            <a:ln>
              <a:noFill/>
            </a:ln>
          </p:spPr>
        </p:pic>
      </p:grpSp>
      <p:sp>
        <p:nvSpPr>
          <p:cNvPr id="132" name="Shape 132"/>
          <p:cNvSpPr/>
          <p:nvPr/>
        </p:nvSpPr>
        <p:spPr>
          <a:xfrm>
            <a:off x="5686525" y="3038550"/>
            <a:ext cx="697200" cy="607200"/>
          </a:xfrm>
          <a:prstGeom prst="rect">
            <a:avLst/>
          </a:prstGeom>
          <a:solidFill>
            <a:srgbClr val="DD7E6B"/>
          </a:solidFill>
          <a:ln>
            <a:noFill/>
          </a:ln>
        </p:spPr>
        <p:txBody>
          <a:bodyPr anchorCtr="0" anchor="ctr" bIns="91425" lIns="91425" rIns="91425" wrap="square" tIns="91425">
            <a:noAutofit/>
          </a:bodyPr>
          <a:lstStyle/>
          <a:p>
            <a:pPr lvl="0" rtl="0">
              <a:spcBef>
                <a:spcPts val="0"/>
              </a:spcBef>
              <a:buNone/>
            </a:pPr>
            <a:r>
              <a:t/>
            </a:r>
            <a:endParaRPr>
              <a:solidFill>
                <a:srgbClr val="9900FF"/>
              </a:solidFill>
            </a:endParaRPr>
          </a:p>
        </p:txBody>
      </p:sp>
      <p:cxnSp>
        <p:nvCxnSpPr>
          <p:cNvPr id="133" name="Shape 133"/>
          <p:cNvCxnSpPr/>
          <p:nvPr/>
        </p:nvCxnSpPr>
        <p:spPr>
          <a:xfrm>
            <a:off x="773875" y="2559291"/>
            <a:ext cx="7563900" cy="8700"/>
          </a:xfrm>
          <a:prstGeom prst="straightConnector1">
            <a:avLst/>
          </a:prstGeom>
          <a:noFill/>
          <a:ln cap="flat" cmpd="sng" w="9525">
            <a:solidFill>
              <a:srgbClr val="F3F3F3"/>
            </a:solidFill>
            <a:prstDash val="dash"/>
            <a:round/>
            <a:headEnd len="lg" w="lg" type="none"/>
            <a:tailEnd len="lg" w="lg" type="none"/>
          </a:ln>
        </p:spPr>
      </p:cxnSp>
      <p:sp>
        <p:nvSpPr>
          <p:cNvPr id="134" name="Shape 134"/>
          <p:cNvSpPr/>
          <p:nvPr/>
        </p:nvSpPr>
        <p:spPr>
          <a:xfrm>
            <a:off x="1200175" y="2477541"/>
            <a:ext cx="164100" cy="172200"/>
          </a:xfrm>
          <a:prstGeom prst="diamond">
            <a:avLst/>
          </a:prstGeom>
          <a:solidFill>
            <a:srgbClr val="4A86E8"/>
          </a:solidFill>
          <a:ln>
            <a:noFill/>
          </a:ln>
        </p:spPr>
        <p:txBody>
          <a:bodyPr anchorCtr="0" anchor="ctr" bIns="91425" lIns="91425" rIns="91425" wrap="square" tIns="91425">
            <a:noAutofit/>
          </a:bodyPr>
          <a:lstStyle/>
          <a:p>
            <a:pPr lvl="0">
              <a:spcBef>
                <a:spcPts val="0"/>
              </a:spcBef>
              <a:buNone/>
            </a:pPr>
            <a:r>
              <a:t/>
            </a:r>
            <a:endParaRPr/>
          </a:p>
        </p:txBody>
      </p:sp>
      <p:sp>
        <p:nvSpPr>
          <p:cNvPr id="135" name="Shape 135"/>
          <p:cNvSpPr/>
          <p:nvPr/>
        </p:nvSpPr>
        <p:spPr>
          <a:xfrm>
            <a:off x="2784475" y="2477541"/>
            <a:ext cx="164100" cy="172200"/>
          </a:xfrm>
          <a:prstGeom prst="diamond">
            <a:avLst/>
          </a:prstGeom>
          <a:solidFill>
            <a:srgbClr val="93C47D"/>
          </a:solidFill>
          <a:ln>
            <a:noFill/>
          </a:ln>
        </p:spPr>
        <p:txBody>
          <a:bodyPr anchorCtr="0" anchor="ctr" bIns="91425" lIns="91425" rIns="91425" wrap="square" tIns="91425">
            <a:noAutofit/>
          </a:bodyPr>
          <a:lstStyle/>
          <a:p>
            <a:pPr lvl="0">
              <a:spcBef>
                <a:spcPts val="0"/>
              </a:spcBef>
              <a:buNone/>
            </a:pPr>
            <a:r>
              <a:t/>
            </a:r>
            <a:endParaRPr/>
          </a:p>
        </p:txBody>
      </p:sp>
      <p:sp>
        <p:nvSpPr>
          <p:cNvPr id="136" name="Shape 136"/>
          <p:cNvSpPr/>
          <p:nvPr/>
        </p:nvSpPr>
        <p:spPr>
          <a:xfrm>
            <a:off x="4368775" y="2477541"/>
            <a:ext cx="164100" cy="172200"/>
          </a:xfrm>
          <a:prstGeom prst="diamond">
            <a:avLst/>
          </a:prstGeom>
          <a:solidFill>
            <a:srgbClr val="F6B26B"/>
          </a:solidFill>
          <a:ln>
            <a:noFill/>
          </a:ln>
        </p:spPr>
        <p:txBody>
          <a:bodyPr anchorCtr="0" anchor="ctr" bIns="91425" lIns="91425" rIns="91425" wrap="square" tIns="91425">
            <a:noAutofit/>
          </a:bodyPr>
          <a:lstStyle/>
          <a:p>
            <a:pPr lvl="0">
              <a:spcBef>
                <a:spcPts val="0"/>
              </a:spcBef>
              <a:buNone/>
            </a:pPr>
            <a:r>
              <a:t/>
            </a:r>
            <a:endParaRPr/>
          </a:p>
        </p:txBody>
      </p:sp>
      <p:sp>
        <p:nvSpPr>
          <p:cNvPr id="137" name="Shape 137"/>
          <p:cNvSpPr/>
          <p:nvPr/>
        </p:nvSpPr>
        <p:spPr>
          <a:xfrm>
            <a:off x="7537375" y="2485641"/>
            <a:ext cx="164100" cy="172200"/>
          </a:xfrm>
          <a:prstGeom prst="diamond">
            <a:avLst/>
          </a:prstGeom>
          <a:solidFill>
            <a:srgbClr val="FFE599"/>
          </a:solidFill>
          <a:ln>
            <a:noFill/>
          </a:ln>
        </p:spPr>
        <p:txBody>
          <a:bodyPr anchorCtr="0" anchor="ctr" bIns="91425" lIns="91425" rIns="91425" wrap="square" tIns="91425">
            <a:noAutofit/>
          </a:bodyPr>
          <a:lstStyle/>
          <a:p>
            <a:pPr lvl="0">
              <a:spcBef>
                <a:spcPts val="0"/>
              </a:spcBef>
              <a:buNone/>
            </a:pPr>
            <a:r>
              <a:t/>
            </a:r>
            <a:endParaRPr/>
          </a:p>
        </p:txBody>
      </p:sp>
      <p:sp>
        <p:nvSpPr>
          <p:cNvPr id="138" name="Shape 138"/>
          <p:cNvSpPr/>
          <p:nvPr/>
        </p:nvSpPr>
        <p:spPr>
          <a:xfrm>
            <a:off x="5953075" y="2485641"/>
            <a:ext cx="164100" cy="172200"/>
          </a:xfrm>
          <a:prstGeom prst="diamond">
            <a:avLst/>
          </a:prstGeom>
          <a:solidFill>
            <a:srgbClr val="DD7E6B"/>
          </a:solidFill>
          <a:ln>
            <a:noFill/>
          </a:ln>
        </p:spPr>
        <p:txBody>
          <a:bodyPr anchorCtr="0" anchor="ctr" bIns="91425" lIns="91425" rIns="91425" wrap="square" tIns="91425">
            <a:noAutofit/>
          </a:bodyPr>
          <a:lstStyle/>
          <a:p>
            <a:pPr lvl="0">
              <a:spcBef>
                <a:spcPts val="0"/>
              </a:spcBef>
              <a:buNone/>
            </a:pPr>
            <a:r>
              <a:t/>
            </a:r>
            <a:endParaRPr/>
          </a:p>
        </p:txBody>
      </p:sp>
      <p:sp>
        <p:nvSpPr>
          <p:cNvPr id="139" name="Shape 139"/>
          <p:cNvSpPr txBox="1"/>
          <p:nvPr/>
        </p:nvSpPr>
        <p:spPr>
          <a:xfrm>
            <a:off x="282175" y="2649794"/>
            <a:ext cx="2000100" cy="487800"/>
          </a:xfrm>
          <a:prstGeom prst="rect">
            <a:avLst/>
          </a:prstGeom>
          <a:noFill/>
          <a:ln>
            <a:noFill/>
          </a:ln>
        </p:spPr>
        <p:txBody>
          <a:bodyPr anchorCtr="0" anchor="t" bIns="91425" lIns="91425" rIns="91425" wrap="square" tIns="91425">
            <a:noAutofit/>
          </a:bodyPr>
          <a:lstStyle/>
          <a:p>
            <a:pPr lvl="0" rtl="0" algn="ctr">
              <a:spcBef>
                <a:spcPts val="0"/>
              </a:spcBef>
              <a:buNone/>
            </a:pPr>
            <a:r>
              <a:rPr lang="en-GB" sz="1200">
                <a:solidFill>
                  <a:srgbClr val="FFFFFF"/>
                </a:solidFill>
                <a:latin typeface="Oswald"/>
                <a:ea typeface="Oswald"/>
                <a:cs typeface="Oswald"/>
                <a:sym typeface="Oswald"/>
              </a:rPr>
              <a:t>Scope and </a:t>
            </a:r>
          </a:p>
          <a:p>
            <a:pPr lvl="0" rtl="0" algn="ctr">
              <a:spcBef>
                <a:spcPts val="0"/>
              </a:spcBef>
              <a:buNone/>
            </a:pPr>
            <a:r>
              <a:rPr lang="en-GB" sz="1200">
                <a:solidFill>
                  <a:srgbClr val="FFFFFF"/>
                </a:solidFill>
                <a:latin typeface="Oswald"/>
                <a:ea typeface="Oswald"/>
                <a:cs typeface="Oswald"/>
                <a:sym typeface="Oswald"/>
              </a:rPr>
              <a:t>Problem Statement </a:t>
            </a:r>
          </a:p>
        </p:txBody>
      </p:sp>
      <p:cxnSp>
        <p:nvCxnSpPr>
          <p:cNvPr id="140" name="Shape 140"/>
          <p:cNvCxnSpPr>
            <a:stCxn id="126" idx="2"/>
            <a:endCxn id="134" idx="0"/>
          </p:cNvCxnSpPr>
          <p:nvPr/>
        </p:nvCxnSpPr>
        <p:spPr>
          <a:xfrm>
            <a:off x="1282225" y="2117187"/>
            <a:ext cx="0" cy="360300"/>
          </a:xfrm>
          <a:prstGeom prst="straightConnector1">
            <a:avLst/>
          </a:prstGeom>
          <a:noFill/>
          <a:ln cap="flat" cmpd="sng" w="9525">
            <a:solidFill>
              <a:srgbClr val="CCCCCC"/>
            </a:solidFill>
            <a:prstDash val="solid"/>
            <a:round/>
            <a:headEnd len="lg" w="lg" type="triangle"/>
            <a:tailEnd len="lg" w="lg" type="none"/>
          </a:ln>
        </p:spPr>
      </p:cxnSp>
      <p:cxnSp>
        <p:nvCxnSpPr>
          <p:cNvPr id="141" name="Shape 141"/>
          <p:cNvCxnSpPr/>
          <p:nvPr/>
        </p:nvCxnSpPr>
        <p:spPr>
          <a:xfrm>
            <a:off x="4450825" y="2117187"/>
            <a:ext cx="0" cy="360300"/>
          </a:xfrm>
          <a:prstGeom prst="straightConnector1">
            <a:avLst/>
          </a:prstGeom>
          <a:noFill/>
          <a:ln cap="flat" cmpd="sng" w="9525">
            <a:solidFill>
              <a:srgbClr val="CCCCCC"/>
            </a:solidFill>
            <a:prstDash val="solid"/>
            <a:round/>
            <a:headEnd len="lg" w="lg" type="triangle"/>
            <a:tailEnd len="lg" w="lg" type="none"/>
          </a:ln>
        </p:spPr>
      </p:cxnSp>
      <p:cxnSp>
        <p:nvCxnSpPr>
          <p:cNvPr id="142" name="Shape 142"/>
          <p:cNvCxnSpPr/>
          <p:nvPr/>
        </p:nvCxnSpPr>
        <p:spPr>
          <a:xfrm>
            <a:off x="7619425" y="2117187"/>
            <a:ext cx="0" cy="360300"/>
          </a:xfrm>
          <a:prstGeom prst="straightConnector1">
            <a:avLst/>
          </a:prstGeom>
          <a:noFill/>
          <a:ln cap="flat" cmpd="sng" w="9525">
            <a:solidFill>
              <a:srgbClr val="CCCCCC"/>
            </a:solidFill>
            <a:prstDash val="solid"/>
            <a:round/>
            <a:headEnd len="lg" w="lg" type="triangle"/>
            <a:tailEnd len="lg" w="lg" type="none"/>
          </a:ln>
        </p:spPr>
      </p:cxnSp>
      <p:cxnSp>
        <p:nvCxnSpPr>
          <p:cNvPr id="143" name="Shape 143"/>
          <p:cNvCxnSpPr/>
          <p:nvPr/>
        </p:nvCxnSpPr>
        <p:spPr>
          <a:xfrm>
            <a:off x="6035125" y="2649737"/>
            <a:ext cx="0" cy="360300"/>
          </a:xfrm>
          <a:prstGeom prst="straightConnector1">
            <a:avLst/>
          </a:prstGeom>
          <a:noFill/>
          <a:ln cap="flat" cmpd="sng" w="9525">
            <a:solidFill>
              <a:srgbClr val="CCCCCC"/>
            </a:solidFill>
            <a:prstDash val="solid"/>
            <a:round/>
            <a:headEnd len="lg" w="lg" type="none"/>
            <a:tailEnd len="lg" w="lg" type="triangle"/>
          </a:ln>
        </p:spPr>
      </p:cxnSp>
      <p:cxnSp>
        <p:nvCxnSpPr>
          <p:cNvPr id="144" name="Shape 144"/>
          <p:cNvCxnSpPr/>
          <p:nvPr/>
        </p:nvCxnSpPr>
        <p:spPr>
          <a:xfrm>
            <a:off x="2866525" y="2663996"/>
            <a:ext cx="0" cy="360300"/>
          </a:xfrm>
          <a:prstGeom prst="straightConnector1">
            <a:avLst/>
          </a:prstGeom>
          <a:noFill/>
          <a:ln cap="flat" cmpd="sng" w="9525">
            <a:solidFill>
              <a:srgbClr val="CCCCCC"/>
            </a:solidFill>
            <a:prstDash val="solid"/>
            <a:round/>
            <a:headEnd len="lg" w="lg" type="none"/>
            <a:tailEnd len="lg" w="lg" type="triangle"/>
          </a:ln>
        </p:spPr>
      </p:cxnSp>
      <p:sp>
        <p:nvSpPr>
          <p:cNvPr id="145" name="Shape 145"/>
          <p:cNvSpPr txBox="1"/>
          <p:nvPr/>
        </p:nvSpPr>
        <p:spPr>
          <a:xfrm>
            <a:off x="1918825" y="1359620"/>
            <a:ext cx="2000100" cy="607200"/>
          </a:xfrm>
          <a:prstGeom prst="rect">
            <a:avLst/>
          </a:prstGeom>
          <a:noFill/>
          <a:ln>
            <a:noFill/>
          </a:ln>
        </p:spPr>
        <p:txBody>
          <a:bodyPr anchorCtr="0" anchor="t" bIns="91425" lIns="91425" rIns="91425" wrap="square" tIns="91425">
            <a:noAutofit/>
          </a:bodyPr>
          <a:lstStyle/>
          <a:p>
            <a:pPr lvl="0" rtl="0" algn="ctr">
              <a:spcBef>
                <a:spcPts val="0"/>
              </a:spcBef>
              <a:buNone/>
            </a:pPr>
            <a:r>
              <a:rPr lang="en-GB">
                <a:solidFill>
                  <a:srgbClr val="FFFFFF"/>
                </a:solidFill>
                <a:latin typeface="Oswald"/>
                <a:ea typeface="Oswald"/>
                <a:cs typeface="Oswald"/>
                <a:sym typeface="Oswald"/>
              </a:rPr>
              <a:t>Data Exploration and </a:t>
            </a:r>
          </a:p>
          <a:p>
            <a:pPr lvl="0" rtl="0" algn="ctr">
              <a:spcBef>
                <a:spcPts val="0"/>
              </a:spcBef>
              <a:buNone/>
            </a:pPr>
            <a:r>
              <a:rPr lang="en-GB">
                <a:solidFill>
                  <a:srgbClr val="FFFFFF"/>
                </a:solidFill>
                <a:latin typeface="Oswald"/>
                <a:ea typeface="Oswald"/>
                <a:cs typeface="Oswald"/>
                <a:sym typeface="Oswald"/>
              </a:rPr>
              <a:t>Approach</a:t>
            </a:r>
          </a:p>
        </p:txBody>
      </p:sp>
      <p:sp>
        <p:nvSpPr>
          <p:cNvPr id="146" name="Shape 146"/>
          <p:cNvSpPr txBox="1"/>
          <p:nvPr/>
        </p:nvSpPr>
        <p:spPr>
          <a:xfrm>
            <a:off x="5035075" y="1359630"/>
            <a:ext cx="2000100" cy="487800"/>
          </a:xfrm>
          <a:prstGeom prst="rect">
            <a:avLst/>
          </a:prstGeom>
          <a:noFill/>
          <a:ln>
            <a:noFill/>
          </a:ln>
        </p:spPr>
        <p:txBody>
          <a:bodyPr anchorCtr="0" anchor="t" bIns="91425" lIns="91425" rIns="91425" wrap="square" tIns="91425">
            <a:noAutofit/>
          </a:bodyPr>
          <a:lstStyle/>
          <a:p>
            <a:pPr lvl="0" rtl="0" algn="ctr">
              <a:spcBef>
                <a:spcPts val="0"/>
              </a:spcBef>
              <a:buNone/>
            </a:pPr>
            <a:r>
              <a:rPr lang="en-GB">
                <a:solidFill>
                  <a:srgbClr val="FFFFFF"/>
                </a:solidFill>
                <a:latin typeface="Oswald"/>
                <a:ea typeface="Oswald"/>
                <a:cs typeface="Oswald"/>
                <a:sym typeface="Oswald"/>
              </a:rPr>
              <a:t>Conclusion and </a:t>
            </a:r>
          </a:p>
          <a:p>
            <a:pPr lvl="0" rtl="0" algn="ctr">
              <a:spcBef>
                <a:spcPts val="0"/>
              </a:spcBef>
              <a:buNone/>
            </a:pPr>
            <a:r>
              <a:rPr lang="en-GB">
                <a:solidFill>
                  <a:srgbClr val="FFFFFF"/>
                </a:solidFill>
                <a:latin typeface="Oswald"/>
                <a:ea typeface="Oswald"/>
                <a:cs typeface="Oswald"/>
                <a:sym typeface="Oswald"/>
              </a:rPr>
              <a:t>Results </a:t>
            </a:r>
          </a:p>
        </p:txBody>
      </p:sp>
      <p:sp>
        <p:nvSpPr>
          <p:cNvPr id="147" name="Shape 147"/>
          <p:cNvSpPr txBox="1"/>
          <p:nvPr/>
        </p:nvSpPr>
        <p:spPr>
          <a:xfrm>
            <a:off x="3488600" y="2633394"/>
            <a:ext cx="2000100" cy="487800"/>
          </a:xfrm>
          <a:prstGeom prst="rect">
            <a:avLst/>
          </a:prstGeom>
          <a:noFill/>
          <a:ln>
            <a:noFill/>
          </a:ln>
        </p:spPr>
        <p:txBody>
          <a:bodyPr anchorCtr="0" anchor="t" bIns="91425" lIns="91425" rIns="91425" wrap="square" tIns="91425">
            <a:noAutofit/>
          </a:bodyPr>
          <a:lstStyle/>
          <a:p>
            <a:pPr lvl="0" rtl="0" algn="ctr">
              <a:spcBef>
                <a:spcPts val="0"/>
              </a:spcBef>
              <a:buNone/>
            </a:pPr>
            <a:r>
              <a:rPr lang="en-GB">
                <a:solidFill>
                  <a:srgbClr val="FFFFFF"/>
                </a:solidFill>
                <a:latin typeface="Oswald"/>
                <a:ea typeface="Oswald"/>
                <a:cs typeface="Oswald"/>
                <a:sym typeface="Oswald"/>
              </a:rPr>
              <a:t>Data Analysis and </a:t>
            </a:r>
          </a:p>
          <a:p>
            <a:pPr lvl="0" rtl="0" algn="ctr">
              <a:spcBef>
                <a:spcPts val="0"/>
              </a:spcBef>
              <a:buNone/>
            </a:pPr>
            <a:r>
              <a:rPr lang="en-GB">
                <a:solidFill>
                  <a:srgbClr val="FFFFFF"/>
                </a:solidFill>
                <a:latin typeface="Oswald"/>
                <a:ea typeface="Oswald"/>
                <a:cs typeface="Oswald"/>
                <a:sym typeface="Oswald"/>
              </a:rPr>
              <a:t>Methodology</a:t>
            </a:r>
          </a:p>
        </p:txBody>
      </p:sp>
      <p:sp>
        <p:nvSpPr>
          <p:cNvPr id="148" name="Shape 148"/>
          <p:cNvSpPr txBox="1"/>
          <p:nvPr/>
        </p:nvSpPr>
        <p:spPr>
          <a:xfrm>
            <a:off x="6657750" y="2656005"/>
            <a:ext cx="2000100" cy="487800"/>
          </a:xfrm>
          <a:prstGeom prst="rect">
            <a:avLst/>
          </a:prstGeom>
          <a:noFill/>
          <a:ln>
            <a:noFill/>
          </a:ln>
        </p:spPr>
        <p:txBody>
          <a:bodyPr anchorCtr="0" anchor="t" bIns="91425" lIns="91425" rIns="91425" wrap="square" tIns="91425">
            <a:noAutofit/>
          </a:bodyPr>
          <a:lstStyle/>
          <a:p>
            <a:pPr lvl="0" rtl="0" algn="ctr">
              <a:spcBef>
                <a:spcPts val="0"/>
              </a:spcBef>
              <a:buNone/>
            </a:pPr>
            <a:r>
              <a:rPr lang="en-GB">
                <a:solidFill>
                  <a:srgbClr val="FFFFFF"/>
                </a:solidFill>
                <a:latin typeface="Oswald"/>
                <a:ea typeface="Oswald"/>
                <a:cs typeface="Oswald"/>
                <a:sym typeface="Oswald"/>
              </a:rPr>
              <a:t>Q&amp;A’s</a:t>
            </a:r>
          </a:p>
        </p:txBody>
      </p:sp>
      <p:pic>
        <p:nvPicPr>
          <p:cNvPr id="149" name="Shape 149"/>
          <p:cNvPicPr preferRelativeResize="0"/>
          <p:nvPr/>
        </p:nvPicPr>
        <p:blipFill>
          <a:blip r:embed="rId4">
            <a:alphaModFix/>
          </a:blip>
          <a:stretch>
            <a:fillRect/>
          </a:stretch>
        </p:blipFill>
        <p:spPr>
          <a:xfrm flipH="1">
            <a:off x="4206936" y="1558112"/>
            <a:ext cx="487800" cy="487800"/>
          </a:xfrm>
          <a:prstGeom prst="rect">
            <a:avLst/>
          </a:prstGeom>
          <a:noFill/>
          <a:ln>
            <a:noFill/>
          </a:ln>
        </p:spPr>
      </p:pic>
      <p:pic>
        <p:nvPicPr>
          <p:cNvPr id="150" name="Shape 150"/>
          <p:cNvPicPr preferRelativeResize="0"/>
          <p:nvPr/>
        </p:nvPicPr>
        <p:blipFill>
          <a:blip r:embed="rId5">
            <a:alphaModFix/>
          </a:blip>
          <a:stretch>
            <a:fillRect/>
          </a:stretch>
        </p:blipFill>
        <p:spPr>
          <a:xfrm>
            <a:off x="5762175" y="3085659"/>
            <a:ext cx="548700" cy="548700"/>
          </a:xfrm>
          <a:prstGeom prst="rect">
            <a:avLst/>
          </a:prstGeom>
          <a:noFill/>
          <a:ln>
            <a:noFill/>
          </a:ln>
        </p:spPr>
      </p:pic>
      <p:pic>
        <p:nvPicPr>
          <p:cNvPr id="151" name="Shape 151"/>
          <p:cNvPicPr preferRelativeResize="0"/>
          <p:nvPr/>
        </p:nvPicPr>
        <p:blipFill>
          <a:blip r:embed="rId6">
            <a:alphaModFix/>
          </a:blip>
          <a:stretch>
            <a:fillRect/>
          </a:stretch>
        </p:blipFill>
        <p:spPr>
          <a:xfrm>
            <a:off x="2591073" y="3107775"/>
            <a:ext cx="548700" cy="487800"/>
          </a:xfrm>
          <a:prstGeom prst="rect">
            <a:avLst/>
          </a:prstGeom>
          <a:noFill/>
          <a:ln>
            <a:noFill/>
          </a:ln>
        </p:spPr>
      </p:pic>
      <p:pic>
        <p:nvPicPr>
          <p:cNvPr id="152" name="Shape 152"/>
          <p:cNvPicPr preferRelativeResize="0"/>
          <p:nvPr/>
        </p:nvPicPr>
        <p:blipFill>
          <a:blip r:embed="rId7">
            <a:alphaModFix/>
          </a:blip>
          <a:stretch>
            <a:fillRect/>
          </a:stretch>
        </p:blipFill>
        <p:spPr>
          <a:xfrm flipH="1">
            <a:off x="978616" y="1498412"/>
            <a:ext cx="607200" cy="607200"/>
          </a:xfrm>
          <a:prstGeom prst="rect">
            <a:avLst/>
          </a:prstGeom>
          <a:noFill/>
          <a:ln>
            <a:noFill/>
          </a:ln>
        </p:spPr>
      </p:pic>
      <p:sp>
        <p:nvSpPr>
          <p:cNvPr id="153" name="Shape 153"/>
          <p:cNvSpPr txBox="1"/>
          <p:nvPr/>
        </p:nvSpPr>
        <p:spPr>
          <a:xfrm>
            <a:off x="2169304" y="1883062"/>
            <a:ext cx="1607100" cy="487800"/>
          </a:xfrm>
          <a:prstGeom prst="rect">
            <a:avLst/>
          </a:prstGeom>
          <a:noFill/>
          <a:ln>
            <a:noFill/>
          </a:ln>
        </p:spPr>
        <p:txBody>
          <a:bodyPr anchorCtr="0" anchor="t" bIns="91425" lIns="91425" rIns="91425" wrap="square" tIns="91425">
            <a:noAutofit/>
          </a:bodyPr>
          <a:lstStyle/>
          <a:p>
            <a:pPr lvl="0">
              <a:spcBef>
                <a:spcPts val="0"/>
              </a:spcBef>
              <a:buNone/>
            </a:pPr>
            <a:r>
              <a:rPr lang="en-GB" sz="1200">
                <a:solidFill>
                  <a:srgbClr val="B7B7B7"/>
                </a:solidFill>
                <a:latin typeface="Oswald"/>
                <a:ea typeface="Oswald"/>
                <a:cs typeface="Oswald"/>
                <a:sym typeface="Oswald"/>
              </a:rPr>
              <a:t>Data collection process</a:t>
            </a:r>
          </a:p>
          <a:p>
            <a:pPr lvl="0">
              <a:spcBef>
                <a:spcPts val="0"/>
              </a:spcBef>
              <a:buNone/>
            </a:pPr>
            <a:r>
              <a:rPr lang="en-GB" sz="1200">
                <a:solidFill>
                  <a:srgbClr val="B7B7B7"/>
                </a:solidFill>
                <a:latin typeface="Oswald"/>
                <a:ea typeface="Oswald"/>
                <a:cs typeface="Oswald"/>
                <a:sym typeface="Oswald"/>
              </a:rPr>
              <a:t>When, where and how ?</a:t>
            </a:r>
          </a:p>
        </p:txBody>
      </p:sp>
      <p:sp>
        <p:nvSpPr>
          <p:cNvPr id="154" name="Shape 154"/>
          <p:cNvSpPr txBox="1"/>
          <p:nvPr/>
        </p:nvSpPr>
        <p:spPr>
          <a:xfrm>
            <a:off x="5179224" y="1922625"/>
            <a:ext cx="1682400" cy="487800"/>
          </a:xfrm>
          <a:prstGeom prst="rect">
            <a:avLst/>
          </a:prstGeom>
          <a:noFill/>
          <a:ln>
            <a:noFill/>
          </a:ln>
        </p:spPr>
        <p:txBody>
          <a:bodyPr anchorCtr="0" anchor="t" bIns="91425" lIns="91425" rIns="91425" wrap="square" tIns="91425">
            <a:noAutofit/>
          </a:bodyPr>
          <a:lstStyle/>
          <a:p>
            <a:pPr indent="0" lvl="0" marL="0" marR="0" rtl="0" algn="ctr">
              <a:lnSpc>
                <a:spcPct val="100000"/>
              </a:lnSpc>
              <a:spcBef>
                <a:spcPts val="0"/>
              </a:spcBef>
              <a:spcAft>
                <a:spcPts val="0"/>
              </a:spcAft>
              <a:buNone/>
            </a:pPr>
            <a:r>
              <a:rPr lang="en-GB" sz="1200">
                <a:solidFill>
                  <a:srgbClr val="CCCCCC"/>
                </a:solidFill>
                <a:latin typeface="Oswald"/>
                <a:ea typeface="Oswald"/>
                <a:cs typeface="Oswald"/>
                <a:sym typeface="Oswald"/>
              </a:rPr>
              <a:t>Closing thoughts</a:t>
            </a:r>
          </a:p>
        </p:txBody>
      </p:sp>
      <p:sp>
        <p:nvSpPr>
          <p:cNvPr id="155" name="Shape 155"/>
          <p:cNvSpPr txBox="1"/>
          <p:nvPr/>
        </p:nvSpPr>
        <p:spPr>
          <a:xfrm>
            <a:off x="3647449" y="3186600"/>
            <a:ext cx="1682400" cy="487800"/>
          </a:xfrm>
          <a:prstGeom prst="rect">
            <a:avLst/>
          </a:prstGeom>
          <a:noFill/>
          <a:ln>
            <a:noFill/>
          </a:ln>
        </p:spPr>
        <p:txBody>
          <a:bodyPr anchorCtr="0" anchor="t" bIns="91425" lIns="91425" rIns="91425" wrap="square" tIns="91425">
            <a:noAutofit/>
          </a:bodyPr>
          <a:lstStyle/>
          <a:p>
            <a:pPr lvl="0" rtl="0">
              <a:spcBef>
                <a:spcPts val="0"/>
              </a:spcBef>
              <a:buClr>
                <a:schemeClr val="dk1"/>
              </a:buClr>
              <a:buSzPct val="91666"/>
              <a:buFont typeface="Arial"/>
              <a:buNone/>
            </a:pPr>
            <a:r>
              <a:rPr lang="en-GB" sz="1200">
                <a:solidFill>
                  <a:srgbClr val="CCCCCC"/>
                </a:solidFill>
                <a:latin typeface="Oswald"/>
                <a:ea typeface="Oswald"/>
                <a:cs typeface="Oswald"/>
                <a:sym typeface="Oswald"/>
              </a:rPr>
              <a:t>Summary and statistics of the collected airline data</a:t>
            </a:r>
          </a:p>
          <a:p>
            <a:pPr indent="0" lvl="0" marL="0" marR="0" rtl="0" algn="l">
              <a:lnSpc>
                <a:spcPct val="100000"/>
              </a:lnSpc>
              <a:spcBef>
                <a:spcPts val="0"/>
              </a:spcBef>
              <a:spcAft>
                <a:spcPts val="0"/>
              </a:spcAft>
              <a:buNone/>
            </a:pPr>
            <a:r>
              <a:t/>
            </a:r>
            <a:endParaRPr sz="1200">
              <a:solidFill>
                <a:srgbClr val="D9D9D9"/>
              </a:solidFill>
              <a:latin typeface="Oswald"/>
              <a:ea typeface="Oswald"/>
              <a:cs typeface="Oswald"/>
              <a:sym typeface="Oswald"/>
            </a:endParaRPr>
          </a:p>
        </p:txBody>
      </p:sp>
      <p:sp>
        <p:nvSpPr>
          <p:cNvPr id="156" name="Shape 156"/>
          <p:cNvSpPr txBox="1"/>
          <p:nvPr/>
        </p:nvSpPr>
        <p:spPr>
          <a:xfrm>
            <a:off x="599874" y="3137650"/>
            <a:ext cx="1682400" cy="4878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None/>
            </a:pPr>
            <a:r>
              <a:rPr lang="en-GB" sz="1200">
                <a:solidFill>
                  <a:srgbClr val="D9D9D9"/>
                </a:solidFill>
                <a:latin typeface="Oswald"/>
                <a:ea typeface="Oswald"/>
                <a:cs typeface="Oswald"/>
                <a:sym typeface="Oswald"/>
              </a:rPr>
              <a:t>Overview of our plan </a:t>
            </a:r>
          </a:p>
          <a:p>
            <a:pPr indent="0" lvl="0" marL="0" marR="0" rtl="0" algn="l">
              <a:lnSpc>
                <a:spcPct val="100000"/>
              </a:lnSpc>
              <a:spcBef>
                <a:spcPts val="0"/>
              </a:spcBef>
              <a:spcAft>
                <a:spcPts val="0"/>
              </a:spcAft>
              <a:buNone/>
            </a:pPr>
            <a:r>
              <a:rPr lang="en-GB" sz="1200">
                <a:solidFill>
                  <a:srgbClr val="D9D9D9"/>
                </a:solidFill>
                <a:latin typeface="Oswald"/>
                <a:ea typeface="Oswald"/>
                <a:cs typeface="Oswald"/>
                <a:sym typeface="Oswald"/>
              </a:rPr>
              <a:t>What we are trying to do? </a:t>
            </a:r>
          </a:p>
        </p:txBody>
      </p:sp>
      <p:sp>
        <p:nvSpPr>
          <p:cNvPr id="157" name="Shape 157"/>
          <p:cNvSpPr txBox="1"/>
          <p:nvPr/>
        </p:nvSpPr>
        <p:spPr>
          <a:xfrm>
            <a:off x="7035174" y="3186600"/>
            <a:ext cx="1682400" cy="487800"/>
          </a:xfrm>
          <a:prstGeom prst="rect">
            <a:avLst/>
          </a:prstGeom>
          <a:noFill/>
          <a:ln>
            <a:noFill/>
          </a:ln>
        </p:spPr>
        <p:txBody>
          <a:bodyPr anchorCtr="0" anchor="t" bIns="91425" lIns="91425" rIns="91425" wrap="square" tIns="91425">
            <a:noAutofit/>
          </a:bodyPr>
          <a:lstStyle/>
          <a:p>
            <a:pPr indent="0" lvl="0" marL="0" marR="0" rtl="0" algn="l">
              <a:lnSpc>
                <a:spcPct val="100000"/>
              </a:lnSpc>
              <a:spcBef>
                <a:spcPts val="0"/>
              </a:spcBef>
              <a:spcAft>
                <a:spcPts val="0"/>
              </a:spcAft>
              <a:buNone/>
            </a:pPr>
            <a:r>
              <a:rPr lang="en-GB" sz="1200">
                <a:solidFill>
                  <a:srgbClr val="CCCCCC"/>
                </a:solidFill>
                <a:latin typeface="Oswald"/>
                <a:ea typeface="Oswald"/>
                <a:cs typeface="Oswald"/>
                <a:sym typeface="Oswald"/>
              </a:rPr>
              <a:t>Additional information for further reading</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4213D"/>
        </a:solidFill>
      </p:bgPr>
    </p:bg>
    <p:spTree>
      <p:nvGrpSpPr>
        <p:cNvPr id="161" name="Shape 161"/>
        <p:cNvGrpSpPr/>
        <p:nvPr/>
      </p:nvGrpSpPr>
      <p:grpSpPr>
        <a:xfrm>
          <a:off x="0" y="0"/>
          <a:ext cx="0" cy="0"/>
          <a:chOff x="0" y="0"/>
          <a:chExt cx="0" cy="0"/>
        </a:xfrm>
      </p:grpSpPr>
      <p:cxnSp>
        <p:nvCxnSpPr>
          <p:cNvPr id="162" name="Shape 162"/>
          <p:cNvCxnSpPr/>
          <p:nvPr/>
        </p:nvCxnSpPr>
        <p:spPr>
          <a:xfrm>
            <a:off x="4132720" y="936331"/>
            <a:ext cx="9900" cy="4088100"/>
          </a:xfrm>
          <a:prstGeom prst="straightConnector1">
            <a:avLst/>
          </a:prstGeom>
          <a:noFill/>
          <a:ln cap="flat" cmpd="sng" w="9525">
            <a:solidFill>
              <a:srgbClr val="666666"/>
            </a:solidFill>
            <a:prstDash val="solid"/>
            <a:round/>
            <a:headEnd len="lg" w="lg" type="none"/>
            <a:tailEnd len="lg" w="lg" type="none"/>
          </a:ln>
        </p:spPr>
      </p:cxnSp>
      <p:sp>
        <p:nvSpPr>
          <p:cNvPr id="163" name="Shape 163"/>
          <p:cNvSpPr/>
          <p:nvPr/>
        </p:nvSpPr>
        <p:spPr>
          <a:xfrm>
            <a:off x="469075" y="323500"/>
            <a:ext cx="108000" cy="100200"/>
          </a:xfrm>
          <a:prstGeom prst="ellipse">
            <a:avLst/>
          </a:prstGeom>
          <a:solidFill>
            <a:srgbClr val="00FFFF"/>
          </a:solidFill>
          <a:ln>
            <a:noFill/>
          </a:ln>
        </p:spPr>
        <p:txBody>
          <a:bodyPr anchorCtr="0" anchor="ctr" bIns="91425" lIns="91425" rIns="91425" wrap="square" tIns="91425">
            <a:noAutofit/>
          </a:bodyPr>
          <a:lstStyle/>
          <a:p>
            <a:pPr lvl="0">
              <a:spcBef>
                <a:spcPts val="0"/>
              </a:spcBef>
              <a:buNone/>
            </a:pPr>
            <a:r>
              <a:t/>
            </a:r>
            <a:endParaRPr/>
          </a:p>
        </p:txBody>
      </p:sp>
      <p:sp>
        <p:nvSpPr>
          <p:cNvPr id="164" name="Shape 164"/>
          <p:cNvSpPr/>
          <p:nvPr/>
        </p:nvSpPr>
        <p:spPr>
          <a:xfrm>
            <a:off x="665875" y="323500"/>
            <a:ext cx="108000" cy="100200"/>
          </a:xfrm>
          <a:prstGeom prst="ellipse">
            <a:avLst/>
          </a:prstGeom>
          <a:solidFill>
            <a:srgbClr val="93C47D"/>
          </a:solidFill>
          <a:ln>
            <a:noFill/>
          </a:ln>
        </p:spPr>
        <p:txBody>
          <a:bodyPr anchorCtr="0" anchor="ctr" bIns="91425" lIns="91425" rIns="91425" wrap="square" tIns="91425">
            <a:noAutofit/>
          </a:bodyPr>
          <a:lstStyle/>
          <a:p>
            <a:pPr lvl="0">
              <a:spcBef>
                <a:spcPts val="0"/>
              </a:spcBef>
              <a:buNone/>
            </a:pPr>
            <a:r>
              <a:t/>
            </a:r>
            <a:endParaRPr/>
          </a:p>
        </p:txBody>
      </p:sp>
      <p:sp>
        <p:nvSpPr>
          <p:cNvPr id="165" name="Shape 165"/>
          <p:cNvSpPr/>
          <p:nvPr/>
        </p:nvSpPr>
        <p:spPr>
          <a:xfrm>
            <a:off x="862675" y="323500"/>
            <a:ext cx="108000" cy="100200"/>
          </a:xfrm>
          <a:prstGeom prst="ellipse">
            <a:avLst/>
          </a:prstGeom>
          <a:solidFill>
            <a:srgbClr val="F6B26B"/>
          </a:solidFill>
          <a:ln>
            <a:noFill/>
          </a:ln>
        </p:spPr>
        <p:txBody>
          <a:bodyPr anchorCtr="0" anchor="ctr" bIns="91425" lIns="91425" rIns="91425" wrap="square" tIns="91425">
            <a:noAutofit/>
          </a:bodyPr>
          <a:lstStyle/>
          <a:p>
            <a:pPr lvl="0">
              <a:spcBef>
                <a:spcPts val="0"/>
              </a:spcBef>
              <a:buNone/>
            </a:pPr>
            <a:r>
              <a:t/>
            </a:r>
            <a:endParaRPr/>
          </a:p>
        </p:txBody>
      </p:sp>
      <p:sp>
        <p:nvSpPr>
          <p:cNvPr id="166" name="Shape 166"/>
          <p:cNvSpPr/>
          <p:nvPr/>
        </p:nvSpPr>
        <p:spPr>
          <a:xfrm>
            <a:off x="1059475" y="323500"/>
            <a:ext cx="108000" cy="100200"/>
          </a:xfrm>
          <a:prstGeom prst="ellipse">
            <a:avLst/>
          </a:prstGeom>
          <a:solidFill>
            <a:srgbClr val="DD7E6B"/>
          </a:solidFill>
          <a:ln>
            <a:noFill/>
          </a:ln>
        </p:spPr>
        <p:txBody>
          <a:bodyPr anchorCtr="0" anchor="ctr" bIns="91425" lIns="91425" rIns="91425" wrap="square" tIns="91425">
            <a:noAutofit/>
          </a:bodyPr>
          <a:lstStyle/>
          <a:p>
            <a:pPr lvl="0">
              <a:spcBef>
                <a:spcPts val="0"/>
              </a:spcBef>
              <a:buNone/>
            </a:pPr>
            <a:r>
              <a:t/>
            </a:r>
            <a:endParaRPr/>
          </a:p>
        </p:txBody>
      </p:sp>
      <p:sp>
        <p:nvSpPr>
          <p:cNvPr id="167" name="Shape 167"/>
          <p:cNvSpPr/>
          <p:nvPr/>
        </p:nvSpPr>
        <p:spPr>
          <a:xfrm>
            <a:off x="1256275" y="323500"/>
            <a:ext cx="108000" cy="100200"/>
          </a:xfrm>
          <a:prstGeom prst="ellipse">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cxnSp>
        <p:nvCxnSpPr>
          <p:cNvPr id="168" name="Shape 168"/>
          <p:cNvCxnSpPr>
            <a:stCxn id="167" idx="6"/>
          </p:cNvCxnSpPr>
          <p:nvPr/>
        </p:nvCxnSpPr>
        <p:spPr>
          <a:xfrm flipH="1" rot="10800000">
            <a:off x="1364275" y="352600"/>
            <a:ext cx="7118100" cy="21000"/>
          </a:xfrm>
          <a:prstGeom prst="straightConnector1">
            <a:avLst/>
          </a:prstGeom>
          <a:noFill/>
          <a:ln cap="flat" cmpd="sng" w="9525">
            <a:solidFill>
              <a:schemeClr val="dk2"/>
            </a:solidFill>
            <a:prstDash val="solid"/>
            <a:round/>
            <a:headEnd len="lg" w="lg" type="none"/>
            <a:tailEnd len="lg" w="lg" type="none"/>
          </a:ln>
        </p:spPr>
      </p:cxnSp>
      <p:sp>
        <p:nvSpPr>
          <p:cNvPr id="169" name="Shape 169"/>
          <p:cNvSpPr txBox="1"/>
          <p:nvPr/>
        </p:nvSpPr>
        <p:spPr>
          <a:xfrm>
            <a:off x="164275" y="291725"/>
            <a:ext cx="4706100" cy="753000"/>
          </a:xfrm>
          <a:prstGeom prst="rect">
            <a:avLst/>
          </a:prstGeom>
          <a:noFill/>
          <a:ln>
            <a:noFill/>
          </a:ln>
        </p:spPr>
        <p:txBody>
          <a:bodyPr anchorCtr="0" anchor="b" bIns="91425" lIns="91425" rIns="91425" wrap="square" tIns="91425">
            <a:noAutofit/>
          </a:bodyPr>
          <a:lstStyle/>
          <a:p>
            <a:pPr lvl="0" rtl="0">
              <a:spcBef>
                <a:spcPts val="0"/>
              </a:spcBef>
              <a:buNone/>
            </a:pPr>
            <a:r>
              <a:rPr lang="en-GB" sz="3000">
                <a:solidFill>
                  <a:srgbClr val="FFFFFF"/>
                </a:solidFill>
                <a:latin typeface="Oswald"/>
                <a:ea typeface="Oswald"/>
                <a:cs typeface="Oswald"/>
                <a:sym typeface="Oswald"/>
              </a:rPr>
              <a:t>Introduction and Project Plan</a:t>
            </a:r>
          </a:p>
        </p:txBody>
      </p:sp>
      <p:sp>
        <p:nvSpPr>
          <p:cNvPr id="170" name="Shape 170"/>
          <p:cNvSpPr txBox="1"/>
          <p:nvPr/>
        </p:nvSpPr>
        <p:spPr>
          <a:xfrm>
            <a:off x="11875" y="999750"/>
            <a:ext cx="4196400" cy="3302700"/>
          </a:xfrm>
          <a:prstGeom prst="rect">
            <a:avLst/>
          </a:prstGeom>
          <a:noFill/>
          <a:ln>
            <a:noFill/>
          </a:ln>
        </p:spPr>
        <p:txBody>
          <a:bodyPr anchorCtr="0" anchor="t" bIns="91425" lIns="91425" rIns="91425" wrap="square" tIns="91425">
            <a:noAutofit/>
          </a:bodyPr>
          <a:lstStyle/>
          <a:p>
            <a:pPr indent="-228600" lvl="0" marL="457200" rtl="0">
              <a:spcBef>
                <a:spcPts val="0"/>
              </a:spcBef>
              <a:buClr>
                <a:srgbClr val="CCCCCC"/>
              </a:buClr>
              <a:buFont typeface="Oswald"/>
              <a:buChar char="●"/>
            </a:pPr>
            <a:r>
              <a:rPr lang="en-GB">
                <a:solidFill>
                  <a:srgbClr val="CCCCCC"/>
                </a:solidFill>
                <a:latin typeface="Oswald"/>
                <a:ea typeface="Oswald"/>
                <a:cs typeface="Oswald"/>
                <a:sym typeface="Oswald"/>
              </a:rPr>
              <a:t>United Airlines, Inc. provides air transportation services in North America, the Asia-Pacific, Europe, the Middle East, and Latin America.</a:t>
            </a:r>
            <a:br>
              <a:rPr lang="en-GB">
                <a:solidFill>
                  <a:srgbClr val="CCCCCC"/>
                </a:solidFill>
                <a:latin typeface="Oswald"/>
                <a:ea typeface="Oswald"/>
                <a:cs typeface="Oswald"/>
                <a:sym typeface="Oswald"/>
              </a:rPr>
            </a:br>
            <a:r>
              <a:rPr lang="en-GB">
                <a:solidFill>
                  <a:srgbClr val="CCCCCC"/>
                </a:solidFill>
                <a:latin typeface="Oswald"/>
                <a:ea typeface="Oswald"/>
                <a:cs typeface="Oswald"/>
                <a:sym typeface="Oswald"/>
              </a:rPr>
              <a:t> </a:t>
            </a:r>
          </a:p>
          <a:p>
            <a:pPr indent="-228600" lvl="0" marL="457200" rtl="0">
              <a:spcBef>
                <a:spcPts val="0"/>
              </a:spcBef>
              <a:buClr>
                <a:srgbClr val="CCCCCC"/>
              </a:buClr>
              <a:buFont typeface="Oswald"/>
              <a:buChar char="●"/>
            </a:pPr>
            <a:r>
              <a:rPr lang="en-GB">
                <a:solidFill>
                  <a:srgbClr val="CCCCCC"/>
                </a:solidFill>
                <a:latin typeface="Oswald"/>
                <a:ea typeface="Oswald"/>
                <a:cs typeface="Oswald"/>
                <a:sym typeface="Oswald"/>
              </a:rPr>
              <a:t>As of December 31, 2016, the company operated 1,231 aircraft. </a:t>
            </a:r>
            <a:br>
              <a:rPr lang="en-GB">
                <a:solidFill>
                  <a:srgbClr val="CCCCCC"/>
                </a:solidFill>
                <a:latin typeface="Oswald"/>
                <a:ea typeface="Oswald"/>
                <a:cs typeface="Oswald"/>
                <a:sym typeface="Oswald"/>
              </a:rPr>
            </a:br>
          </a:p>
          <a:p>
            <a:pPr indent="-228600" lvl="0" marL="457200" rtl="0">
              <a:spcBef>
                <a:spcPts val="0"/>
              </a:spcBef>
              <a:buClr>
                <a:srgbClr val="CCCCCC"/>
              </a:buClr>
              <a:buFont typeface="Oswald"/>
              <a:buChar char="●"/>
            </a:pPr>
            <a:r>
              <a:rPr lang="en-GB">
                <a:solidFill>
                  <a:srgbClr val="CCCCCC"/>
                </a:solidFill>
                <a:latin typeface="Oswald"/>
                <a:ea typeface="Oswald"/>
                <a:cs typeface="Oswald"/>
                <a:sym typeface="Oswald"/>
              </a:rPr>
              <a:t>Sells fuel; and offers catering, ground handling, and maintenance services for third parties. </a:t>
            </a:r>
            <a:br>
              <a:rPr lang="en-GB">
                <a:solidFill>
                  <a:srgbClr val="CCCCCC"/>
                </a:solidFill>
                <a:latin typeface="Oswald"/>
                <a:ea typeface="Oswald"/>
                <a:cs typeface="Oswald"/>
                <a:sym typeface="Oswald"/>
              </a:rPr>
            </a:br>
          </a:p>
          <a:p>
            <a:pPr indent="-228600" lvl="0" marL="457200" rtl="0">
              <a:spcBef>
                <a:spcPts val="0"/>
              </a:spcBef>
              <a:buClr>
                <a:srgbClr val="D9D9D9"/>
              </a:buClr>
              <a:buFont typeface="Oswald"/>
              <a:buChar char="●"/>
            </a:pPr>
            <a:r>
              <a:rPr lang="en-GB">
                <a:solidFill>
                  <a:srgbClr val="D9D9D9"/>
                </a:solidFill>
                <a:latin typeface="Oswald"/>
                <a:ea typeface="Oswald"/>
                <a:cs typeface="Oswald"/>
                <a:sym typeface="Oswald"/>
              </a:rPr>
              <a:t>Followed Agile approach by breaking up milestones  into several stages and involved constant collaboration among team members to achieve quick wins</a:t>
            </a:r>
            <a:br>
              <a:rPr lang="en-GB">
                <a:solidFill>
                  <a:srgbClr val="D9D9D9"/>
                </a:solidFill>
                <a:latin typeface="Oswald"/>
                <a:ea typeface="Oswald"/>
                <a:cs typeface="Oswald"/>
                <a:sym typeface="Oswald"/>
              </a:rPr>
            </a:br>
          </a:p>
          <a:p>
            <a:pPr indent="-228600" lvl="0" marL="457200" rtl="0">
              <a:spcBef>
                <a:spcPts val="0"/>
              </a:spcBef>
              <a:buClr>
                <a:srgbClr val="D9D9D9"/>
              </a:buClr>
              <a:buFont typeface="Oswald"/>
              <a:buChar char="●"/>
            </a:pPr>
            <a:r>
              <a:rPr lang="en-GB">
                <a:solidFill>
                  <a:srgbClr val="D9D9D9"/>
                </a:solidFill>
                <a:latin typeface="Oswald"/>
                <a:ea typeface="Oswald"/>
                <a:cs typeface="Oswald"/>
                <a:sym typeface="Oswald"/>
              </a:rPr>
              <a:t>Able to get results in one single ‘</a:t>
            </a:r>
            <a:r>
              <a:rPr lang="en-GB">
                <a:solidFill>
                  <a:srgbClr val="D9D9D9"/>
                </a:solidFill>
                <a:latin typeface="Oswald"/>
                <a:ea typeface="Oswald"/>
                <a:cs typeface="Oswald"/>
                <a:sym typeface="Oswald"/>
              </a:rPr>
              <a:t>iteration’</a:t>
            </a:r>
            <a:r>
              <a:rPr lang="en-GB">
                <a:solidFill>
                  <a:srgbClr val="D9D9D9"/>
                </a:solidFill>
                <a:latin typeface="Oswald"/>
                <a:ea typeface="Oswald"/>
                <a:cs typeface="Oswald"/>
                <a:sym typeface="Oswald"/>
              </a:rPr>
              <a:t> cycle </a:t>
            </a:r>
          </a:p>
        </p:txBody>
      </p:sp>
      <p:sp>
        <p:nvSpPr>
          <p:cNvPr id="171" name="Shape 171"/>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pic>
        <p:nvPicPr>
          <p:cNvPr id="172" name="Shape 172"/>
          <p:cNvPicPr preferRelativeResize="0"/>
          <p:nvPr/>
        </p:nvPicPr>
        <p:blipFill>
          <a:blip r:embed="rId3">
            <a:alphaModFix/>
          </a:blip>
          <a:stretch>
            <a:fillRect/>
          </a:stretch>
        </p:blipFill>
        <p:spPr>
          <a:xfrm>
            <a:off x="7690400" y="352600"/>
            <a:ext cx="1453600" cy="692124"/>
          </a:xfrm>
          <a:prstGeom prst="rect">
            <a:avLst/>
          </a:prstGeom>
          <a:noFill/>
          <a:ln>
            <a:noFill/>
          </a:ln>
        </p:spPr>
      </p:pic>
      <p:pic>
        <p:nvPicPr>
          <p:cNvPr id="173" name="Shape 173"/>
          <p:cNvPicPr preferRelativeResize="0"/>
          <p:nvPr/>
        </p:nvPicPr>
        <p:blipFill>
          <a:blip r:embed="rId4">
            <a:alphaModFix/>
          </a:blip>
          <a:stretch>
            <a:fillRect/>
          </a:stretch>
        </p:blipFill>
        <p:spPr>
          <a:xfrm>
            <a:off x="4171275" y="1104975"/>
            <a:ext cx="4974425" cy="37414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4213D"/>
        </a:solidFill>
      </p:bgPr>
    </p:bg>
    <p:spTree>
      <p:nvGrpSpPr>
        <p:cNvPr id="177" name="Shape 177"/>
        <p:cNvGrpSpPr/>
        <p:nvPr/>
      </p:nvGrpSpPr>
      <p:grpSpPr>
        <a:xfrm>
          <a:off x="0" y="0"/>
          <a:ext cx="0" cy="0"/>
          <a:chOff x="0" y="0"/>
          <a:chExt cx="0" cy="0"/>
        </a:xfrm>
      </p:grpSpPr>
      <p:cxnSp>
        <p:nvCxnSpPr>
          <p:cNvPr id="178" name="Shape 178"/>
          <p:cNvCxnSpPr/>
          <p:nvPr/>
        </p:nvCxnSpPr>
        <p:spPr>
          <a:xfrm>
            <a:off x="4654202" y="687756"/>
            <a:ext cx="34200" cy="4112400"/>
          </a:xfrm>
          <a:prstGeom prst="straightConnector1">
            <a:avLst/>
          </a:prstGeom>
          <a:noFill/>
          <a:ln cap="flat" cmpd="sng" w="9525">
            <a:solidFill>
              <a:srgbClr val="666666"/>
            </a:solidFill>
            <a:prstDash val="solid"/>
            <a:round/>
            <a:headEnd len="lg" w="lg" type="none"/>
            <a:tailEnd len="lg" w="lg" type="none"/>
          </a:ln>
        </p:spPr>
      </p:cxnSp>
      <p:sp>
        <p:nvSpPr>
          <p:cNvPr id="179" name="Shape 179"/>
          <p:cNvSpPr/>
          <p:nvPr/>
        </p:nvSpPr>
        <p:spPr>
          <a:xfrm>
            <a:off x="469075" y="323500"/>
            <a:ext cx="108000" cy="100200"/>
          </a:xfrm>
          <a:prstGeom prst="ellipse">
            <a:avLst/>
          </a:prstGeom>
          <a:solidFill>
            <a:srgbClr val="00FFFF"/>
          </a:solidFill>
          <a:ln>
            <a:noFill/>
          </a:ln>
        </p:spPr>
        <p:txBody>
          <a:bodyPr anchorCtr="0" anchor="ctr" bIns="91425" lIns="91425" rIns="91425" wrap="square" tIns="91425">
            <a:noAutofit/>
          </a:bodyPr>
          <a:lstStyle/>
          <a:p>
            <a:pPr lvl="0">
              <a:spcBef>
                <a:spcPts val="0"/>
              </a:spcBef>
              <a:buNone/>
            </a:pPr>
            <a:r>
              <a:t/>
            </a:r>
            <a:endParaRPr/>
          </a:p>
        </p:txBody>
      </p:sp>
      <p:sp>
        <p:nvSpPr>
          <p:cNvPr id="180" name="Shape 180"/>
          <p:cNvSpPr/>
          <p:nvPr/>
        </p:nvSpPr>
        <p:spPr>
          <a:xfrm>
            <a:off x="665875" y="323500"/>
            <a:ext cx="108000" cy="100200"/>
          </a:xfrm>
          <a:prstGeom prst="ellipse">
            <a:avLst/>
          </a:prstGeom>
          <a:solidFill>
            <a:srgbClr val="93C47D"/>
          </a:solidFill>
          <a:ln>
            <a:noFill/>
          </a:ln>
        </p:spPr>
        <p:txBody>
          <a:bodyPr anchorCtr="0" anchor="ctr" bIns="91425" lIns="91425" rIns="91425" wrap="square" tIns="91425">
            <a:noAutofit/>
          </a:bodyPr>
          <a:lstStyle/>
          <a:p>
            <a:pPr lvl="0">
              <a:spcBef>
                <a:spcPts val="0"/>
              </a:spcBef>
              <a:buNone/>
            </a:pPr>
            <a:r>
              <a:t/>
            </a:r>
            <a:endParaRPr/>
          </a:p>
        </p:txBody>
      </p:sp>
      <p:sp>
        <p:nvSpPr>
          <p:cNvPr id="181" name="Shape 181"/>
          <p:cNvSpPr/>
          <p:nvPr/>
        </p:nvSpPr>
        <p:spPr>
          <a:xfrm>
            <a:off x="862675" y="323500"/>
            <a:ext cx="108000" cy="100200"/>
          </a:xfrm>
          <a:prstGeom prst="ellipse">
            <a:avLst/>
          </a:prstGeom>
          <a:solidFill>
            <a:srgbClr val="F6B26B"/>
          </a:solidFill>
          <a:ln>
            <a:noFill/>
          </a:ln>
        </p:spPr>
        <p:txBody>
          <a:bodyPr anchorCtr="0" anchor="ctr" bIns="91425" lIns="91425" rIns="91425" wrap="square" tIns="91425">
            <a:noAutofit/>
          </a:bodyPr>
          <a:lstStyle/>
          <a:p>
            <a:pPr lvl="0">
              <a:spcBef>
                <a:spcPts val="0"/>
              </a:spcBef>
              <a:buNone/>
            </a:pPr>
            <a:r>
              <a:t/>
            </a:r>
            <a:endParaRPr/>
          </a:p>
        </p:txBody>
      </p:sp>
      <p:sp>
        <p:nvSpPr>
          <p:cNvPr id="182" name="Shape 182"/>
          <p:cNvSpPr/>
          <p:nvPr/>
        </p:nvSpPr>
        <p:spPr>
          <a:xfrm>
            <a:off x="1059475" y="323500"/>
            <a:ext cx="108000" cy="100200"/>
          </a:xfrm>
          <a:prstGeom prst="ellipse">
            <a:avLst/>
          </a:prstGeom>
          <a:solidFill>
            <a:srgbClr val="DD7E6B"/>
          </a:solidFill>
          <a:ln>
            <a:noFill/>
          </a:ln>
        </p:spPr>
        <p:txBody>
          <a:bodyPr anchorCtr="0" anchor="ctr" bIns="91425" lIns="91425" rIns="91425" wrap="square" tIns="91425">
            <a:noAutofit/>
          </a:bodyPr>
          <a:lstStyle/>
          <a:p>
            <a:pPr lvl="0">
              <a:spcBef>
                <a:spcPts val="0"/>
              </a:spcBef>
              <a:buNone/>
            </a:pPr>
            <a:r>
              <a:t/>
            </a:r>
            <a:endParaRPr/>
          </a:p>
        </p:txBody>
      </p:sp>
      <p:sp>
        <p:nvSpPr>
          <p:cNvPr id="183" name="Shape 183"/>
          <p:cNvSpPr/>
          <p:nvPr/>
        </p:nvSpPr>
        <p:spPr>
          <a:xfrm>
            <a:off x="1256275" y="323500"/>
            <a:ext cx="108000" cy="100200"/>
          </a:xfrm>
          <a:prstGeom prst="ellipse">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cxnSp>
        <p:nvCxnSpPr>
          <p:cNvPr id="184" name="Shape 184"/>
          <p:cNvCxnSpPr>
            <a:stCxn id="183" idx="6"/>
          </p:cNvCxnSpPr>
          <p:nvPr/>
        </p:nvCxnSpPr>
        <p:spPr>
          <a:xfrm flipH="1" rot="10800000">
            <a:off x="1364275" y="352600"/>
            <a:ext cx="7118100" cy="21000"/>
          </a:xfrm>
          <a:prstGeom prst="straightConnector1">
            <a:avLst/>
          </a:prstGeom>
          <a:noFill/>
          <a:ln cap="flat" cmpd="sng" w="9525">
            <a:solidFill>
              <a:schemeClr val="dk2"/>
            </a:solidFill>
            <a:prstDash val="solid"/>
            <a:round/>
            <a:headEnd len="lg" w="lg" type="none"/>
            <a:tailEnd len="lg" w="lg" type="none"/>
          </a:ln>
        </p:spPr>
      </p:cxnSp>
      <p:sp>
        <p:nvSpPr>
          <p:cNvPr id="185" name="Shape 185"/>
          <p:cNvSpPr txBox="1"/>
          <p:nvPr/>
        </p:nvSpPr>
        <p:spPr>
          <a:xfrm>
            <a:off x="392875" y="338000"/>
            <a:ext cx="3512400" cy="753000"/>
          </a:xfrm>
          <a:prstGeom prst="rect">
            <a:avLst/>
          </a:prstGeom>
          <a:noFill/>
          <a:ln>
            <a:noFill/>
          </a:ln>
        </p:spPr>
        <p:txBody>
          <a:bodyPr anchorCtr="0" anchor="b" bIns="91425" lIns="91425" rIns="91425" wrap="square" tIns="91425">
            <a:noAutofit/>
          </a:bodyPr>
          <a:lstStyle/>
          <a:p>
            <a:pPr lvl="0" rtl="0">
              <a:spcBef>
                <a:spcPts val="0"/>
              </a:spcBef>
              <a:buNone/>
            </a:pPr>
            <a:r>
              <a:rPr lang="en-GB" sz="3000">
                <a:solidFill>
                  <a:srgbClr val="FFFFFF"/>
                </a:solidFill>
                <a:latin typeface="Oswald"/>
                <a:ea typeface="Oswald"/>
                <a:cs typeface="Oswald"/>
                <a:sym typeface="Oswald"/>
              </a:rPr>
              <a:t>Problem Statement</a:t>
            </a:r>
          </a:p>
        </p:txBody>
      </p:sp>
      <p:sp>
        <p:nvSpPr>
          <p:cNvPr id="186" name="Shape 186"/>
          <p:cNvSpPr txBox="1"/>
          <p:nvPr/>
        </p:nvSpPr>
        <p:spPr>
          <a:xfrm>
            <a:off x="469075" y="1068512"/>
            <a:ext cx="4131000" cy="687300"/>
          </a:xfrm>
          <a:prstGeom prst="rect">
            <a:avLst/>
          </a:prstGeom>
          <a:noFill/>
          <a:ln>
            <a:noFill/>
          </a:ln>
        </p:spPr>
        <p:txBody>
          <a:bodyPr anchorCtr="0" anchor="t" bIns="91425" lIns="91425" rIns="91425" wrap="square" tIns="91425">
            <a:noAutofit/>
          </a:bodyPr>
          <a:lstStyle/>
          <a:p>
            <a:pPr indent="0" lvl="0" marL="0" marR="0" rtl="0">
              <a:lnSpc>
                <a:spcPct val="100000"/>
              </a:lnSpc>
              <a:spcBef>
                <a:spcPts val="0"/>
              </a:spcBef>
              <a:spcAft>
                <a:spcPts val="0"/>
              </a:spcAft>
              <a:buNone/>
            </a:pPr>
            <a:r>
              <a:rPr lang="en-GB" sz="1800">
                <a:solidFill>
                  <a:srgbClr val="EFEFEF"/>
                </a:solidFill>
                <a:latin typeface="Oswald"/>
                <a:ea typeface="Oswald"/>
                <a:cs typeface="Oswald"/>
                <a:sym typeface="Oswald"/>
              </a:rPr>
              <a:t>Observe if there is the effect on United Airlines stock price based on twitter sentiment</a:t>
            </a:r>
          </a:p>
          <a:p>
            <a:pPr indent="0" lvl="0" marL="0" marR="0" rtl="0">
              <a:lnSpc>
                <a:spcPct val="100000"/>
              </a:lnSpc>
              <a:spcBef>
                <a:spcPts val="0"/>
              </a:spcBef>
              <a:spcAft>
                <a:spcPts val="0"/>
              </a:spcAft>
              <a:buNone/>
            </a:pPr>
            <a:r>
              <a:t/>
            </a:r>
            <a:endParaRPr sz="1800">
              <a:solidFill>
                <a:srgbClr val="EFEFEF"/>
              </a:solidFill>
              <a:highlight>
                <a:srgbClr val="FFFFFF"/>
              </a:highlight>
              <a:latin typeface="Oswald"/>
              <a:ea typeface="Oswald"/>
              <a:cs typeface="Oswald"/>
              <a:sym typeface="Oswald"/>
            </a:endParaRPr>
          </a:p>
          <a:p>
            <a:pPr indent="0" lvl="0" marL="0" marR="0" rtl="0">
              <a:lnSpc>
                <a:spcPct val="100000"/>
              </a:lnSpc>
              <a:spcBef>
                <a:spcPts val="0"/>
              </a:spcBef>
              <a:spcAft>
                <a:spcPts val="0"/>
              </a:spcAft>
              <a:buNone/>
            </a:pPr>
            <a:r>
              <a:t/>
            </a:r>
            <a:endParaRPr sz="1800">
              <a:solidFill>
                <a:srgbClr val="CCCCCC"/>
              </a:solidFill>
              <a:latin typeface="Oswald"/>
              <a:ea typeface="Oswald"/>
              <a:cs typeface="Oswald"/>
              <a:sym typeface="Oswald"/>
            </a:endParaRPr>
          </a:p>
        </p:txBody>
      </p:sp>
      <p:sp>
        <p:nvSpPr>
          <p:cNvPr id="187" name="Shape 187"/>
          <p:cNvSpPr txBox="1"/>
          <p:nvPr/>
        </p:nvSpPr>
        <p:spPr>
          <a:xfrm>
            <a:off x="4582075" y="721250"/>
            <a:ext cx="4482600" cy="3125400"/>
          </a:xfrm>
          <a:prstGeom prst="rect">
            <a:avLst/>
          </a:prstGeom>
          <a:noFill/>
          <a:ln>
            <a:noFill/>
          </a:ln>
        </p:spPr>
        <p:txBody>
          <a:bodyPr anchorCtr="0" anchor="t" bIns="91425" lIns="91425" rIns="91425" wrap="square" tIns="91425">
            <a:noAutofit/>
          </a:bodyPr>
          <a:lstStyle/>
          <a:p>
            <a:pPr indent="-228600" lvl="0" marL="457200" rtl="0">
              <a:spcBef>
                <a:spcPts val="0"/>
              </a:spcBef>
              <a:buClr>
                <a:srgbClr val="D9D9D9"/>
              </a:buClr>
              <a:buFont typeface="Oswald"/>
              <a:buChar char="●"/>
            </a:pPr>
            <a:r>
              <a:rPr lang="en-GB">
                <a:solidFill>
                  <a:srgbClr val="D9D9D9"/>
                </a:solidFill>
                <a:latin typeface="Oswald"/>
                <a:ea typeface="Oswald"/>
                <a:cs typeface="Oswald"/>
                <a:sym typeface="Oswald"/>
              </a:rPr>
              <a:t>The project aims to use rule-based classification to predict content sentiment of Twitter feeds that mentioned United Airlines (#united, @united) </a:t>
            </a:r>
          </a:p>
          <a:p>
            <a:pPr lvl="0" rtl="0">
              <a:spcBef>
                <a:spcPts val="0"/>
              </a:spcBef>
              <a:buNone/>
            </a:pPr>
            <a:r>
              <a:rPr lang="en-GB">
                <a:solidFill>
                  <a:srgbClr val="D9D9D9"/>
                </a:solidFill>
                <a:latin typeface="Oswald"/>
                <a:ea typeface="Oswald"/>
                <a:cs typeface="Oswald"/>
                <a:sym typeface="Oswald"/>
              </a:rPr>
              <a:t>  </a:t>
            </a:r>
          </a:p>
          <a:p>
            <a:pPr indent="-228600" lvl="0" marL="457200" rtl="0">
              <a:spcBef>
                <a:spcPts val="0"/>
              </a:spcBef>
              <a:buClr>
                <a:srgbClr val="D9D9D9"/>
              </a:buClr>
              <a:buFont typeface="Oswald"/>
              <a:buChar char="●"/>
            </a:pPr>
            <a:r>
              <a:rPr lang="en-GB">
                <a:solidFill>
                  <a:srgbClr val="D9D9D9"/>
                </a:solidFill>
                <a:latin typeface="Oswald"/>
                <a:ea typeface="Oswald"/>
                <a:cs typeface="Oswald"/>
                <a:sym typeface="Oswald"/>
              </a:rPr>
              <a:t>Collect tweets for a duration of six months using API/html scrapping; python packages(</a:t>
            </a:r>
            <a:r>
              <a:rPr lang="en-GB">
                <a:solidFill>
                  <a:srgbClr val="D9D9D9"/>
                </a:solidFill>
                <a:latin typeface="Oswald"/>
                <a:ea typeface="Oswald"/>
                <a:cs typeface="Oswald"/>
                <a:sym typeface="Oswald"/>
              </a:rPr>
              <a:t>beautifulsoup</a:t>
            </a:r>
            <a:r>
              <a:rPr lang="en-GB">
                <a:solidFill>
                  <a:srgbClr val="D9D9D9"/>
                </a:solidFill>
                <a:latin typeface="Oswald"/>
                <a:ea typeface="Oswald"/>
                <a:cs typeface="Oswald"/>
                <a:sym typeface="Oswald"/>
              </a:rPr>
              <a:t>)</a:t>
            </a:r>
            <a:br>
              <a:rPr lang="en-GB">
                <a:solidFill>
                  <a:srgbClr val="D9D9D9"/>
                </a:solidFill>
                <a:latin typeface="Oswald"/>
                <a:ea typeface="Oswald"/>
                <a:cs typeface="Oswald"/>
                <a:sym typeface="Oswald"/>
              </a:rPr>
            </a:br>
          </a:p>
          <a:p>
            <a:pPr indent="-228600" lvl="0" marL="457200" rtl="0">
              <a:spcBef>
                <a:spcPts val="0"/>
              </a:spcBef>
              <a:buClr>
                <a:srgbClr val="D9D9D9"/>
              </a:buClr>
              <a:buFont typeface="Oswald"/>
              <a:buChar char="●"/>
            </a:pPr>
            <a:r>
              <a:rPr lang="en-GB">
                <a:solidFill>
                  <a:srgbClr val="D9D9D9"/>
                </a:solidFill>
                <a:latin typeface="Oswald"/>
                <a:ea typeface="Oswald"/>
                <a:cs typeface="Oswald"/>
                <a:sym typeface="Oswald"/>
              </a:rPr>
              <a:t>Utilize VADER lexicon to perform sentiment analysis and obtain mean compound score for each day</a:t>
            </a:r>
            <a:br>
              <a:rPr lang="en-GB">
                <a:solidFill>
                  <a:srgbClr val="D9D9D9"/>
                </a:solidFill>
                <a:latin typeface="Oswald"/>
                <a:ea typeface="Oswald"/>
                <a:cs typeface="Oswald"/>
                <a:sym typeface="Oswald"/>
              </a:rPr>
            </a:br>
          </a:p>
          <a:p>
            <a:pPr indent="-228600" lvl="0" marL="457200" rtl="0">
              <a:spcBef>
                <a:spcPts val="0"/>
              </a:spcBef>
              <a:buClr>
                <a:srgbClr val="D9D9D9"/>
              </a:buClr>
              <a:buFont typeface="Oswald"/>
              <a:buChar char="●"/>
            </a:pPr>
            <a:r>
              <a:rPr lang="en-GB">
                <a:solidFill>
                  <a:srgbClr val="D9D9D9"/>
                </a:solidFill>
                <a:latin typeface="Oswald"/>
                <a:ea typeface="Oswald"/>
                <a:cs typeface="Oswald"/>
                <a:sym typeface="Oswald"/>
              </a:rPr>
              <a:t>Obtain UAL daily stock statistics; using pandas library to extract and create file(</a:t>
            </a:r>
            <a:r>
              <a:rPr lang="en-GB">
                <a:solidFill>
                  <a:srgbClr val="D9D9D9"/>
                </a:solidFill>
                <a:latin typeface="Oswald"/>
                <a:ea typeface="Oswald"/>
                <a:cs typeface="Oswald"/>
                <a:sym typeface="Oswald"/>
              </a:rPr>
              <a:t>data_reader</a:t>
            </a:r>
            <a:r>
              <a:rPr lang="en-GB">
                <a:solidFill>
                  <a:srgbClr val="D9D9D9"/>
                </a:solidFill>
                <a:latin typeface="Oswald"/>
                <a:ea typeface="Oswald"/>
                <a:cs typeface="Oswald"/>
                <a:sym typeface="Oswald"/>
              </a:rPr>
              <a:t>)</a:t>
            </a:r>
            <a:br>
              <a:rPr lang="en-GB">
                <a:solidFill>
                  <a:srgbClr val="D9D9D9"/>
                </a:solidFill>
                <a:latin typeface="Oswald"/>
                <a:ea typeface="Oswald"/>
                <a:cs typeface="Oswald"/>
                <a:sym typeface="Oswald"/>
              </a:rPr>
            </a:br>
          </a:p>
          <a:p>
            <a:pPr indent="-228600" lvl="0" marL="457200" rtl="0">
              <a:spcBef>
                <a:spcPts val="0"/>
              </a:spcBef>
              <a:buClr>
                <a:srgbClr val="D9D9D9"/>
              </a:buClr>
              <a:buFont typeface="Oswald"/>
              <a:buChar char="●"/>
            </a:pPr>
            <a:r>
              <a:rPr lang="en-GB">
                <a:solidFill>
                  <a:srgbClr val="D9D9D9"/>
                </a:solidFill>
                <a:latin typeface="Oswald"/>
                <a:ea typeface="Oswald"/>
                <a:cs typeface="Oswald"/>
                <a:sym typeface="Oswald"/>
              </a:rPr>
              <a:t>Compare the relation of mean compound score and stock price fluctuations </a:t>
            </a:r>
            <a:br>
              <a:rPr lang="en-GB">
                <a:solidFill>
                  <a:srgbClr val="D9D9D9"/>
                </a:solidFill>
                <a:latin typeface="Oswald"/>
                <a:ea typeface="Oswald"/>
                <a:cs typeface="Oswald"/>
                <a:sym typeface="Oswald"/>
              </a:rPr>
            </a:br>
          </a:p>
          <a:p>
            <a:pPr indent="-228600" lvl="0" marL="457200" rtl="0">
              <a:spcBef>
                <a:spcPts val="0"/>
              </a:spcBef>
              <a:buClr>
                <a:srgbClr val="D9D9D9"/>
              </a:buClr>
              <a:buFont typeface="Oswald"/>
              <a:buChar char="●"/>
            </a:pPr>
            <a:r>
              <a:rPr lang="en-GB">
                <a:solidFill>
                  <a:srgbClr val="D9D9D9"/>
                </a:solidFill>
                <a:latin typeface="Oswald"/>
                <a:ea typeface="Oswald"/>
                <a:cs typeface="Oswald"/>
                <a:sym typeface="Oswald"/>
              </a:rPr>
              <a:t>Relate any major event to sentiment and price movement </a:t>
            </a:r>
          </a:p>
          <a:p>
            <a:pPr lvl="0" rtl="0">
              <a:spcBef>
                <a:spcPts val="0"/>
              </a:spcBef>
              <a:buNone/>
            </a:pPr>
            <a:r>
              <a:t/>
            </a:r>
            <a:endParaRPr>
              <a:solidFill>
                <a:srgbClr val="D9D9D9"/>
              </a:solidFill>
              <a:latin typeface="Oswald"/>
              <a:ea typeface="Oswald"/>
              <a:cs typeface="Oswald"/>
              <a:sym typeface="Oswald"/>
            </a:endParaRPr>
          </a:p>
        </p:txBody>
      </p:sp>
      <p:pic>
        <p:nvPicPr>
          <p:cNvPr id="188" name="Shape 188"/>
          <p:cNvPicPr preferRelativeResize="0"/>
          <p:nvPr/>
        </p:nvPicPr>
        <p:blipFill rotWithShape="1">
          <a:blip r:embed="rId3">
            <a:alphaModFix/>
          </a:blip>
          <a:srcRect b="-29861" l="0" r="0" t="13758"/>
          <a:stretch/>
        </p:blipFill>
        <p:spPr>
          <a:xfrm>
            <a:off x="530275" y="1969000"/>
            <a:ext cx="3620675" cy="3706625"/>
          </a:xfrm>
          <a:prstGeom prst="rect">
            <a:avLst/>
          </a:prstGeom>
          <a:noFill/>
          <a:ln>
            <a:noFill/>
          </a:ln>
        </p:spPr>
      </p:pic>
      <p:sp>
        <p:nvSpPr>
          <p:cNvPr id="189" name="Shape 189"/>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pic>
        <p:nvPicPr>
          <p:cNvPr id="190" name="Shape 190"/>
          <p:cNvPicPr preferRelativeResize="0"/>
          <p:nvPr/>
        </p:nvPicPr>
        <p:blipFill>
          <a:blip r:embed="rId4">
            <a:alphaModFix/>
          </a:blip>
          <a:stretch>
            <a:fillRect/>
          </a:stretch>
        </p:blipFill>
        <p:spPr>
          <a:xfrm>
            <a:off x="3905275" y="373600"/>
            <a:ext cx="752999" cy="7529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4213D"/>
        </a:solidFill>
      </p:bgPr>
    </p:bg>
    <p:spTree>
      <p:nvGrpSpPr>
        <p:cNvPr id="194" name="Shape 194"/>
        <p:cNvGrpSpPr/>
        <p:nvPr/>
      </p:nvGrpSpPr>
      <p:grpSpPr>
        <a:xfrm>
          <a:off x="0" y="0"/>
          <a:ext cx="0" cy="0"/>
          <a:chOff x="0" y="0"/>
          <a:chExt cx="0" cy="0"/>
        </a:xfrm>
      </p:grpSpPr>
      <p:cxnSp>
        <p:nvCxnSpPr>
          <p:cNvPr id="195" name="Shape 195"/>
          <p:cNvCxnSpPr/>
          <p:nvPr/>
        </p:nvCxnSpPr>
        <p:spPr>
          <a:xfrm>
            <a:off x="4187275" y="704725"/>
            <a:ext cx="0" cy="4117800"/>
          </a:xfrm>
          <a:prstGeom prst="straightConnector1">
            <a:avLst/>
          </a:prstGeom>
          <a:noFill/>
          <a:ln cap="flat" cmpd="sng" w="9525">
            <a:solidFill>
              <a:srgbClr val="666666"/>
            </a:solidFill>
            <a:prstDash val="solid"/>
            <a:round/>
            <a:headEnd len="lg" w="lg" type="none"/>
            <a:tailEnd len="lg" w="lg" type="none"/>
          </a:ln>
        </p:spPr>
      </p:cxnSp>
      <p:sp>
        <p:nvSpPr>
          <p:cNvPr id="196" name="Shape 196"/>
          <p:cNvSpPr/>
          <p:nvPr/>
        </p:nvSpPr>
        <p:spPr>
          <a:xfrm>
            <a:off x="469075" y="323500"/>
            <a:ext cx="108000" cy="100200"/>
          </a:xfrm>
          <a:prstGeom prst="ellipse">
            <a:avLst/>
          </a:prstGeom>
          <a:solidFill>
            <a:srgbClr val="00FFFF"/>
          </a:solidFill>
          <a:ln>
            <a:noFill/>
          </a:ln>
        </p:spPr>
        <p:txBody>
          <a:bodyPr anchorCtr="0" anchor="ctr" bIns="91425" lIns="91425" rIns="91425" wrap="square" tIns="91425">
            <a:noAutofit/>
          </a:bodyPr>
          <a:lstStyle/>
          <a:p>
            <a:pPr lvl="0">
              <a:spcBef>
                <a:spcPts val="0"/>
              </a:spcBef>
              <a:buNone/>
            </a:pPr>
            <a:r>
              <a:t/>
            </a:r>
            <a:endParaRPr/>
          </a:p>
        </p:txBody>
      </p:sp>
      <p:sp>
        <p:nvSpPr>
          <p:cNvPr id="197" name="Shape 197"/>
          <p:cNvSpPr/>
          <p:nvPr/>
        </p:nvSpPr>
        <p:spPr>
          <a:xfrm>
            <a:off x="665875" y="323500"/>
            <a:ext cx="108000" cy="100200"/>
          </a:xfrm>
          <a:prstGeom prst="ellipse">
            <a:avLst/>
          </a:prstGeom>
          <a:solidFill>
            <a:srgbClr val="93C47D"/>
          </a:solidFill>
          <a:ln>
            <a:noFill/>
          </a:ln>
        </p:spPr>
        <p:txBody>
          <a:bodyPr anchorCtr="0" anchor="ctr" bIns="91425" lIns="91425" rIns="91425" wrap="square" tIns="91425">
            <a:noAutofit/>
          </a:bodyPr>
          <a:lstStyle/>
          <a:p>
            <a:pPr lvl="0">
              <a:spcBef>
                <a:spcPts val="0"/>
              </a:spcBef>
              <a:buNone/>
            </a:pPr>
            <a:r>
              <a:t/>
            </a:r>
            <a:endParaRPr/>
          </a:p>
        </p:txBody>
      </p:sp>
      <p:sp>
        <p:nvSpPr>
          <p:cNvPr id="198" name="Shape 198"/>
          <p:cNvSpPr/>
          <p:nvPr/>
        </p:nvSpPr>
        <p:spPr>
          <a:xfrm>
            <a:off x="862675" y="323500"/>
            <a:ext cx="108000" cy="100200"/>
          </a:xfrm>
          <a:prstGeom prst="ellipse">
            <a:avLst/>
          </a:prstGeom>
          <a:solidFill>
            <a:srgbClr val="F6B26B"/>
          </a:solidFill>
          <a:ln>
            <a:noFill/>
          </a:ln>
        </p:spPr>
        <p:txBody>
          <a:bodyPr anchorCtr="0" anchor="ctr" bIns="91425" lIns="91425" rIns="91425" wrap="square" tIns="91425">
            <a:noAutofit/>
          </a:bodyPr>
          <a:lstStyle/>
          <a:p>
            <a:pPr lvl="0">
              <a:spcBef>
                <a:spcPts val="0"/>
              </a:spcBef>
              <a:buNone/>
            </a:pPr>
            <a:r>
              <a:t/>
            </a:r>
            <a:endParaRPr/>
          </a:p>
        </p:txBody>
      </p:sp>
      <p:sp>
        <p:nvSpPr>
          <p:cNvPr id="199" name="Shape 199"/>
          <p:cNvSpPr/>
          <p:nvPr/>
        </p:nvSpPr>
        <p:spPr>
          <a:xfrm>
            <a:off x="1059475" y="323500"/>
            <a:ext cx="108000" cy="100200"/>
          </a:xfrm>
          <a:prstGeom prst="ellipse">
            <a:avLst/>
          </a:prstGeom>
          <a:solidFill>
            <a:srgbClr val="DD7E6B"/>
          </a:solidFill>
          <a:ln>
            <a:noFill/>
          </a:ln>
        </p:spPr>
        <p:txBody>
          <a:bodyPr anchorCtr="0" anchor="ctr" bIns="91425" lIns="91425" rIns="91425" wrap="square" tIns="91425">
            <a:noAutofit/>
          </a:bodyPr>
          <a:lstStyle/>
          <a:p>
            <a:pPr lvl="0">
              <a:spcBef>
                <a:spcPts val="0"/>
              </a:spcBef>
              <a:buNone/>
            </a:pPr>
            <a:r>
              <a:t/>
            </a:r>
            <a:endParaRPr/>
          </a:p>
        </p:txBody>
      </p:sp>
      <p:sp>
        <p:nvSpPr>
          <p:cNvPr id="200" name="Shape 200"/>
          <p:cNvSpPr/>
          <p:nvPr/>
        </p:nvSpPr>
        <p:spPr>
          <a:xfrm>
            <a:off x="1256275" y="323500"/>
            <a:ext cx="108000" cy="100200"/>
          </a:xfrm>
          <a:prstGeom prst="ellipse">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cxnSp>
        <p:nvCxnSpPr>
          <p:cNvPr id="201" name="Shape 201"/>
          <p:cNvCxnSpPr>
            <a:stCxn id="200" idx="6"/>
          </p:cNvCxnSpPr>
          <p:nvPr/>
        </p:nvCxnSpPr>
        <p:spPr>
          <a:xfrm flipH="1" rot="10800000">
            <a:off x="1364275" y="352600"/>
            <a:ext cx="7118100" cy="21000"/>
          </a:xfrm>
          <a:prstGeom prst="straightConnector1">
            <a:avLst/>
          </a:prstGeom>
          <a:noFill/>
          <a:ln cap="flat" cmpd="sng" w="9525">
            <a:solidFill>
              <a:schemeClr val="dk2"/>
            </a:solidFill>
            <a:prstDash val="solid"/>
            <a:round/>
            <a:headEnd len="lg" w="lg" type="none"/>
            <a:tailEnd len="lg" w="lg" type="none"/>
          </a:ln>
        </p:spPr>
      </p:cxnSp>
      <p:sp>
        <p:nvSpPr>
          <p:cNvPr id="202" name="Shape 202"/>
          <p:cNvSpPr txBox="1"/>
          <p:nvPr/>
        </p:nvSpPr>
        <p:spPr>
          <a:xfrm>
            <a:off x="316675" y="338000"/>
            <a:ext cx="4024800" cy="753000"/>
          </a:xfrm>
          <a:prstGeom prst="rect">
            <a:avLst/>
          </a:prstGeom>
          <a:noFill/>
          <a:ln>
            <a:noFill/>
          </a:ln>
        </p:spPr>
        <p:txBody>
          <a:bodyPr anchorCtr="0" anchor="b" bIns="91425" lIns="91425" rIns="91425" wrap="square" tIns="91425">
            <a:noAutofit/>
          </a:bodyPr>
          <a:lstStyle/>
          <a:p>
            <a:pPr lvl="0" rtl="0">
              <a:spcBef>
                <a:spcPts val="0"/>
              </a:spcBef>
              <a:buNone/>
            </a:pPr>
            <a:r>
              <a:rPr lang="en-GB" sz="3000">
                <a:solidFill>
                  <a:srgbClr val="FFFFFF"/>
                </a:solidFill>
                <a:latin typeface="Oswald"/>
                <a:ea typeface="Oswald"/>
                <a:cs typeface="Oswald"/>
                <a:sym typeface="Oswald"/>
              </a:rPr>
              <a:t>United Airlines Stock Price</a:t>
            </a:r>
          </a:p>
        </p:txBody>
      </p:sp>
      <p:pic>
        <p:nvPicPr>
          <p:cNvPr id="203" name="Shape 203"/>
          <p:cNvPicPr preferRelativeResize="0"/>
          <p:nvPr/>
        </p:nvPicPr>
        <p:blipFill>
          <a:blip r:embed="rId3">
            <a:alphaModFix/>
          </a:blip>
          <a:stretch>
            <a:fillRect/>
          </a:stretch>
        </p:blipFill>
        <p:spPr>
          <a:xfrm>
            <a:off x="4231200" y="611550"/>
            <a:ext cx="4868925" cy="3007450"/>
          </a:xfrm>
          <a:prstGeom prst="rect">
            <a:avLst/>
          </a:prstGeom>
          <a:noFill/>
          <a:ln>
            <a:noFill/>
          </a:ln>
        </p:spPr>
      </p:pic>
      <p:sp>
        <p:nvSpPr>
          <p:cNvPr id="204" name="Shape 204"/>
          <p:cNvSpPr txBox="1"/>
          <p:nvPr/>
        </p:nvSpPr>
        <p:spPr>
          <a:xfrm>
            <a:off x="4165573" y="3643610"/>
            <a:ext cx="2259300" cy="363600"/>
          </a:xfrm>
          <a:prstGeom prst="rect">
            <a:avLst/>
          </a:prstGeom>
          <a:noFill/>
          <a:ln>
            <a:noFill/>
          </a:ln>
        </p:spPr>
        <p:txBody>
          <a:bodyPr anchorCtr="0" anchor="t" bIns="91425" lIns="91425" rIns="91425" wrap="square" tIns="91425">
            <a:noAutofit/>
          </a:bodyPr>
          <a:lstStyle/>
          <a:p>
            <a:pPr lvl="0" rtl="0">
              <a:lnSpc>
                <a:spcPct val="130000"/>
              </a:lnSpc>
              <a:spcBef>
                <a:spcPts val="0"/>
              </a:spcBef>
              <a:spcAft>
                <a:spcPts val="600"/>
              </a:spcAft>
              <a:buNone/>
            </a:pPr>
            <a:r>
              <a:rPr lang="en-GB">
                <a:solidFill>
                  <a:srgbClr val="FFFFFF"/>
                </a:solidFill>
                <a:latin typeface="Oswald"/>
                <a:ea typeface="Oswald"/>
                <a:cs typeface="Oswald"/>
                <a:sym typeface="Oswald"/>
              </a:rPr>
              <a:t>United Flight 3411 incident</a:t>
            </a:r>
          </a:p>
          <a:p>
            <a:pPr lvl="0" rtl="0">
              <a:spcBef>
                <a:spcPts val="0"/>
              </a:spcBef>
              <a:buNone/>
            </a:pPr>
            <a:r>
              <a:t/>
            </a:r>
            <a:endParaRPr>
              <a:solidFill>
                <a:srgbClr val="FFFFFF"/>
              </a:solidFill>
              <a:latin typeface="Oswald"/>
              <a:ea typeface="Oswald"/>
              <a:cs typeface="Oswald"/>
              <a:sym typeface="Oswald"/>
            </a:endParaRPr>
          </a:p>
        </p:txBody>
      </p:sp>
      <p:cxnSp>
        <p:nvCxnSpPr>
          <p:cNvPr id="205" name="Shape 205"/>
          <p:cNvCxnSpPr/>
          <p:nvPr/>
        </p:nvCxnSpPr>
        <p:spPr>
          <a:xfrm flipH="1" rot="10800000">
            <a:off x="5196575" y="3352025"/>
            <a:ext cx="1170600" cy="407100"/>
          </a:xfrm>
          <a:prstGeom prst="straightConnector1">
            <a:avLst/>
          </a:prstGeom>
          <a:noFill/>
          <a:ln cap="flat" cmpd="sng" w="19050">
            <a:solidFill>
              <a:srgbClr val="CC0000"/>
            </a:solidFill>
            <a:prstDash val="solid"/>
            <a:round/>
            <a:headEnd len="lg" w="lg" type="none"/>
            <a:tailEnd len="lg" w="lg" type="triangle"/>
          </a:ln>
        </p:spPr>
      </p:cxnSp>
      <p:pic>
        <p:nvPicPr>
          <p:cNvPr id="206" name="Shape 206"/>
          <p:cNvPicPr preferRelativeResize="0"/>
          <p:nvPr/>
        </p:nvPicPr>
        <p:blipFill>
          <a:blip r:embed="rId4">
            <a:alphaModFix/>
          </a:blip>
          <a:stretch>
            <a:fillRect/>
          </a:stretch>
        </p:blipFill>
        <p:spPr>
          <a:xfrm>
            <a:off x="4246625" y="3956925"/>
            <a:ext cx="1889524" cy="1154274"/>
          </a:xfrm>
          <a:prstGeom prst="rect">
            <a:avLst/>
          </a:prstGeom>
          <a:noFill/>
          <a:ln cap="flat" cmpd="sng" w="19050">
            <a:solidFill>
              <a:schemeClr val="dk2"/>
            </a:solidFill>
            <a:prstDash val="solid"/>
            <a:round/>
            <a:headEnd len="med" w="med" type="none"/>
            <a:tailEnd len="med" w="med" type="none"/>
          </a:ln>
        </p:spPr>
      </p:pic>
      <p:cxnSp>
        <p:nvCxnSpPr>
          <p:cNvPr id="207" name="Shape 207"/>
          <p:cNvCxnSpPr/>
          <p:nvPr/>
        </p:nvCxnSpPr>
        <p:spPr>
          <a:xfrm flipH="1" rot="10800000">
            <a:off x="8258230" y="826954"/>
            <a:ext cx="27900" cy="3124800"/>
          </a:xfrm>
          <a:prstGeom prst="straightConnector1">
            <a:avLst/>
          </a:prstGeom>
          <a:noFill/>
          <a:ln cap="flat" cmpd="sng" w="19050">
            <a:solidFill>
              <a:srgbClr val="CC0000"/>
            </a:solidFill>
            <a:prstDash val="solid"/>
            <a:round/>
            <a:headEnd len="lg" w="lg" type="none"/>
            <a:tailEnd len="lg" w="lg" type="triangle"/>
          </a:ln>
        </p:spPr>
      </p:cxnSp>
      <p:pic>
        <p:nvPicPr>
          <p:cNvPr id="208" name="Shape 208"/>
          <p:cNvPicPr preferRelativeResize="0"/>
          <p:nvPr/>
        </p:nvPicPr>
        <p:blipFill>
          <a:blip r:embed="rId5">
            <a:alphaModFix/>
          </a:blip>
          <a:stretch>
            <a:fillRect/>
          </a:stretch>
        </p:blipFill>
        <p:spPr>
          <a:xfrm>
            <a:off x="6360075" y="3187750"/>
            <a:ext cx="164275" cy="164275"/>
          </a:xfrm>
          <a:prstGeom prst="rect">
            <a:avLst/>
          </a:prstGeom>
          <a:noFill/>
          <a:ln>
            <a:noFill/>
          </a:ln>
        </p:spPr>
      </p:pic>
      <p:pic>
        <p:nvPicPr>
          <p:cNvPr id="209" name="Shape 209"/>
          <p:cNvPicPr preferRelativeResize="0"/>
          <p:nvPr/>
        </p:nvPicPr>
        <p:blipFill>
          <a:blip r:embed="rId5">
            <a:alphaModFix/>
          </a:blip>
          <a:stretch>
            <a:fillRect/>
          </a:stretch>
        </p:blipFill>
        <p:spPr>
          <a:xfrm>
            <a:off x="8190037" y="632362"/>
            <a:ext cx="164275" cy="164275"/>
          </a:xfrm>
          <a:prstGeom prst="rect">
            <a:avLst/>
          </a:prstGeom>
          <a:noFill/>
          <a:ln>
            <a:noFill/>
          </a:ln>
        </p:spPr>
      </p:pic>
      <p:pic>
        <p:nvPicPr>
          <p:cNvPr id="210" name="Shape 210"/>
          <p:cNvPicPr preferRelativeResize="0"/>
          <p:nvPr/>
        </p:nvPicPr>
        <p:blipFill>
          <a:blip r:embed="rId6">
            <a:alphaModFix/>
          </a:blip>
          <a:stretch>
            <a:fillRect/>
          </a:stretch>
        </p:blipFill>
        <p:spPr>
          <a:xfrm>
            <a:off x="6840825" y="3911575"/>
            <a:ext cx="2259300" cy="838574"/>
          </a:xfrm>
          <a:prstGeom prst="rect">
            <a:avLst/>
          </a:prstGeom>
          <a:noFill/>
          <a:ln cap="flat" cmpd="sng" w="19050">
            <a:solidFill>
              <a:schemeClr val="dk2"/>
            </a:solidFill>
            <a:prstDash val="solid"/>
            <a:round/>
            <a:headEnd len="med" w="med" type="none"/>
            <a:tailEnd len="med" w="med" type="none"/>
          </a:ln>
        </p:spPr>
      </p:pic>
      <p:sp>
        <p:nvSpPr>
          <p:cNvPr id="211" name="Shape 211"/>
          <p:cNvSpPr txBox="1"/>
          <p:nvPr/>
        </p:nvSpPr>
        <p:spPr>
          <a:xfrm>
            <a:off x="377400" y="2103975"/>
            <a:ext cx="3535500" cy="3912900"/>
          </a:xfrm>
          <a:prstGeom prst="rect">
            <a:avLst/>
          </a:prstGeom>
          <a:noFill/>
          <a:ln>
            <a:noFill/>
          </a:ln>
        </p:spPr>
        <p:txBody>
          <a:bodyPr anchorCtr="0" anchor="t" bIns="91425" lIns="91425" rIns="91425" wrap="square" tIns="91425">
            <a:noAutofit/>
          </a:bodyPr>
          <a:lstStyle/>
          <a:p>
            <a:pPr lvl="0" rtl="0">
              <a:spcBef>
                <a:spcPts val="0"/>
              </a:spcBef>
              <a:buNone/>
            </a:pPr>
            <a:r>
              <a:t/>
            </a:r>
            <a:endParaRPr>
              <a:solidFill>
                <a:srgbClr val="D9D9D9"/>
              </a:solidFill>
            </a:endParaRPr>
          </a:p>
        </p:txBody>
      </p:sp>
      <p:sp>
        <p:nvSpPr>
          <p:cNvPr id="212" name="Shape 212"/>
          <p:cNvSpPr txBox="1"/>
          <p:nvPr/>
        </p:nvSpPr>
        <p:spPr>
          <a:xfrm>
            <a:off x="97075" y="1618950"/>
            <a:ext cx="4084500" cy="3124800"/>
          </a:xfrm>
          <a:prstGeom prst="rect">
            <a:avLst/>
          </a:prstGeom>
          <a:noFill/>
          <a:ln>
            <a:noFill/>
          </a:ln>
        </p:spPr>
        <p:txBody>
          <a:bodyPr anchorCtr="0" anchor="ctr" bIns="91425" lIns="91425" rIns="91425" wrap="square" tIns="91425">
            <a:noAutofit/>
          </a:bodyPr>
          <a:lstStyle/>
          <a:p>
            <a:pPr indent="-228600" lvl="0" marL="457200" rtl="0">
              <a:spcBef>
                <a:spcPts val="0"/>
              </a:spcBef>
              <a:buClr>
                <a:srgbClr val="D9D9D9"/>
              </a:buClr>
              <a:buFont typeface="Oswald"/>
              <a:buChar char="●"/>
            </a:pPr>
            <a:r>
              <a:rPr lang="en-GB">
                <a:solidFill>
                  <a:srgbClr val="D9D9D9"/>
                </a:solidFill>
                <a:latin typeface="Oswald"/>
                <a:ea typeface="Oswald"/>
                <a:cs typeface="Oswald"/>
                <a:sym typeface="Oswald"/>
              </a:rPr>
              <a:t>The upward trend indicates that the mean and variance are changing with respect to time. </a:t>
            </a:r>
            <a:br>
              <a:rPr lang="en-GB">
                <a:solidFill>
                  <a:srgbClr val="D9D9D9"/>
                </a:solidFill>
                <a:latin typeface="Oswald"/>
                <a:ea typeface="Oswald"/>
                <a:cs typeface="Oswald"/>
                <a:sym typeface="Oswald"/>
              </a:rPr>
            </a:br>
          </a:p>
          <a:p>
            <a:pPr indent="-228600" lvl="0" marL="457200" rtl="0">
              <a:spcBef>
                <a:spcPts val="0"/>
              </a:spcBef>
              <a:buClr>
                <a:srgbClr val="D9D9D9"/>
              </a:buClr>
              <a:buFont typeface="Oswald"/>
              <a:buChar char="●"/>
            </a:pPr>
            <a:r>
              <a:rPr lang="en-GB">
                <a:solidFill>
                  <a:srgbClr val="D9D9D9"/>
                </a:solidFill>
                <a:latin typeface="Oswald"/>
                <a:ea typeface="Oswald"/>
                <a:cs typeface="Oswald"/>
                <a:sym typeface="Oswald"/>
              </a:rPr>
              <a:t>The graph shows what might be seen as a break or a pulse in mid-April 2017. </a:t>
            </a:r>
          </a:p>
          <a:p>
            <a:pPr lvl="0" rtl="0">
              <a:spcBef>
                <a:spcPts val="0"/>
              </a:spcBef>
              <a:buNone/>
            </a:pPr>
            <a:r>
              <a:t/>
            </a:r>
            <a:endParaRPr>
              <a:solidFill>
                <a:srgbClr val="D9D9D9"/>
              </a:solidFill>
              <a:latin typeface="Oswald"/>
              <a:ea typeface="Oswald"/>
              <a:cs typeface="Oswald"/>
              <a:sym typeface="Oswald"/>
            </a:endParaRPr>
          </a:p>
          <a:p>
            <a:pPr indent="-228600" lvl="0" marL="457200" rtl="0">
              <a:spcBef>
                <a:spcPts val="0"/>
              </a:spcBef>
              <a:buClr>
                <a:srgbClr val="D9D9D9"/>
              </a:buClr>
              <a:buFont typeface="Oswald"/>
              <a:buChar char="●"/>
            </a:pPr>
            <a:r>
              <a:rPr lang="en-GB">
                <a:solidFill>
                  <a:srgbClr val="D9D9D9"/>
                </a:solidFill>
                <a:latin typeface="Oswald"/>
                <a:ea typeface="Oswald"/>
                <a:cs typeface="Oswald"/>
                <a:sym typeface="Oswald"/>
              </a:rPr>
              <a:t>The timing of this break corresponds to a time when a United Airline staff dragged a customer off the plane; this event according to FactSet, wiped off $255m from the company’s market capitalization.</a:t>
            </a:r>
          </a:p>
          <a:p>
            <a:pPr lvl="0" rtl="0">
              <a:spcBef>
                <a:spcPts val="0"/>
              </a:spcBef>
              <a:buNone/>
            </a:pPr>
            <a:r>
              <a:t/>
            </a:r>
            <a:endParaRPr>
              <a:solidFill>
                <a:srgbClr val="D9D9D9"/>
              </a:solidFill>
              <a:latin typeface="Oswald"/>
              <a:ea typeface="Oswald"/>
              <a:cs typeface="Oswald"/>
              <a:sym typeface="Oswald"/>
            </a:endParaRPr>
          </a:p>
          <a:p>
            <a:pPr indent="-228600" lvl="0" marL="457200" rtl="0">
              <a:spcBef>
                <a:spcPts val="0"/>
              </a:spcBef>
              <a:buClr>
                <a:srgbClr val="D9D9D9"/>
              </a:buClr>
              <a:buFont typeface="Oswald"/>
              <a:buChar char="●"/>
            </a:pPr>
            <a:r>
              <a:rPr lang="en-GB">
                <a:solidFill>
                  <a:srgbClr val="D9D9D9"/>
                </a:solidFill>
                <a:latin typeface="Oswald"/>
                <a:ea typeface="Oswald"/>
                <a:cs typeface="Oswald"/>
                <a:sym typeface="Oswald"/>
              </a:rPr>
              <a:t>Stock bounced back shortly on a bullish run, and even tested a new high following the break.</a:t>
            </a:r>
            <a:br>
              <a:rPr lang="en-GB">
                <a:solidFill>
                  <a:srgbClr val="D9D9D9"/>
                </a:solidFill>
                <a:latin typeface="Oswald"/>
                <a:ea typeface="Oswald"/>
                <a:cs typeface="Oswald"/>
                <a:sym typeface="Oswald"/>
              </a:rPr>
            </a:br>
            <a:r>
              <a:rPr lang="en-GB">
                <a:solidFill>
                  <a:srgbClr val="D9D9D9"/>
                </a:solidFill>
                <a:latin typeface="Oswald"/>
                <a:ea typeface="Oswald"/>
                <a:cs typeface="Oswald"/>
                <a:sym typeface="Oswald"/>
              </a:rPr>
              <a:t> </a:t>
            </a:r>
          </a:p>
          <a:p>
            <a:pPr indent="-228600" lvl="0" marL="457200" rtl="0">
              <a:spcBef>
                <a:spcPts val="0"/>
              </a:spcBef>
              <a:buClr>
                <a:srgbClr val="D9D9D9"/>
              </a:buClr>
              <a:buFont typeface="Oswald"/>
              <a:buChar char="●"/>
            </a:pPr>
            <a:r>
              <a:rPr lang="en-GB">
                <a:solidFill>
                  <a:srgbClr val="D9D9D9"/>
                </a:solidFill>
                <a:latin typeface="Oswald"/>
                <a:ea typeface="Oswald"/>
                <a:cs typeface="Oswald"/>
                <a:sym typeface="Oswald"/>
              </a:rPr>
              <a:t>This shows that United airline customers might appear to loath the company at the time, but the effect on investor confidence was not sustained. </a:t>
            </a:r>
          </a:p>
          <a:p>
            <a:pPr lvl="0" rtl="0">
              <a:spcBef>
                <a:spcPts val="0"/>
              </a:spcBef>
              <a:buNone/>
            </a:pPr>
            <a:r>
              <a:t/>
            </a:r>
            <a:endParaRPr>
              <a:solidFill>
                <a:srgbClr val="D9D9D9"/>
              </a:solidFill>
              <a:latin typeface="Oswald"/>
              <a:ea typeface="Oswald"/>
              <a:cs typeface="Oswald"/>
              <a:sym typeface="Oswald"/>
            </a:endParaRPr>
          </a:p>
        </p:txBody>
      </p:sp>
      <p:sp>
        <p:nvSpPr>
          <p:cNvPr id="213" name="Shape 213"/>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4213D"/>
        </a:solidFill>
      </p:bgPr>
    </p:bg>
    <p:spTree>
      <p:nvGrpSpPr>
        <p:cNvPr id="217" name="Shape 217"/>
        <p:cNvGrpSpPr/>
        <p:nvPr/>
      </p:nvGrpSpPr>
      <p:grpSpPr>
        <a:xfrm>
          <a:off x="0" y="0"/>
          <a:ext cx="0" cy="0"/>
          <a:chOff x="0" y="0"/>
          <a:chExt cx="0" cy="0"/>
        </a:xfrm>
      </p:grpSpPr>
      <p:cxnSp>
        <p:nvCxnSpPr>
          <p:cNvPr id="218" name="Shape 218"/>
          <p:cNvCxnSpPr/>
          <p:nvPr/>
        </p:nvCxnSpPr>
        <p:spPr>
          <a:xfrm>
            <a:off x="4085325" y="1086750"/>
            <a:ext cx="16500" cy="3552000"/>
          </a:xfrm>
          <a:prstGeom prst="straightConnector1">
            <a:avLst/>
          </a:prstGeom>
          <a:noFill/>
          <a:ln cap="flat" cmpd="sng" w="9525">
            <a:solidFill>
              <a:srgbClr val="666666"/>
            </a:solidFill>
            <a:prstDash val="solid"/>
            <a:round/>
            <a:headEnd len="lg" w="lg" type="none"/>
            <a:tailEnd len="lg" w="lg" type="none"/>
          </a:ln>
        </p:spPr>
      </p:cxnSp>
      <p:sp>
        <p:nvSpPr>
          <p:cNvPr id="219" name="Shape 219"/>
          <p:cNvSpPr/>
          <p:nvPr/>
        </p:nvSpPr>
        <p:spPr>
          <a:xfrm>
            <a:off x="469075" y="323500"/>
            <a:ext cx="108000" cy="100200"/>
          </a:xfrm>
          <a:prstGeom prst="ellipse">
            <a:avLst/>
          </a:prstGeom>
          <a:solidFill>
            <a:srgbClr val="00FFFF"/>
          </a:solidFill>
          <a:ln>
            <a:noFill/>
          </a:ln>
        </p:spPr>
        <p:txBody>
          <a:bodyPr anchorCtr="0" anchor="ctr" bIns="91425" lIns="91425" rIns="91425" wrap="square" tIns="91425">
            <a:noAutofit/>
          </a:bodyPr>
          <a:lstStyle/>
          <a:p>
            <a:pPr lvl="0">
              <a:spcBef>
                <a:spcPts val="0"/>
              </a:spcBef>
              <a:buNone/>
            </a:pPr>
            <a:r>
              <a:t/>
            </a:r>
            <a:endParaRPr/>
          </a:p>
        </p:txBody>
      </p:sp>
      <p:sp>
        <p:nvSpPr>
          <p:cNvPr id="220" name="Shape 220"/>
          <p:cNvSpPr/>
          <p:nvPr/>
        </p:nvSpPr>
        <p:spPr>
          <a:xfrm>
            <a:off x="665875" y="323500"/>
            <a:ext cx="108000" cy="100200"/>
          </a:xfrm>
          <a:prstGeom prst="ellipse">
            <a:avLst/>
          </a:prstGeom>
          <a:solidFill>
            <a:srgbClr val="93C47D"/>
          </a:solidFill>
          <a:ln>
            <a:noFill/>
          </a:ln>
        </p:spPr>
        <p:txBody>
          <a:bodyPr anchorCtr="0" anchor="ctr" bIns="91425" lIns="91425" rIns="91425" wrap="square" tIns="91425">
            <a:noAutofit/>
          </a:bodyPr>
          <a:lstStyle/>
          <a:p>
            <a:pPr lvl="0">
              <a:spcBef>
                <a:spcPts val="0"/>
              </a:spcBef>
              <a:buNone/>
            </a:pPr>
            <a:r>
              <a:t/>
            </a:r>
            <a:endParaRPr/>
          </a:p>
        </p:txBody>
      </p:sp>
      <p:sp>
        <p:nvSpPr>
          <p:cNvPr id="221" name="Shape 221"/>
          <p:cNvSpPr/>
          <p:nvPr/>
        </p:nvSpPr>
        <p:spPr>
          <a:xfrm>
            <a:off x="862675" y="323500"/>
            <a:ext cx="108000" cy="100200"/>
          </a:xfrm>
          <a:prstGeom prst="ellipse">
            <a:avLst/>
          </a:prstGeom>
          <a:solidFill>
            <a:srgbClr val="F6B26B"/>
          </a:solidFill>
          <a:ln>
            <a:noFill/>
          </a:ln>
        </p:spPr>
        <p:txBody>
          <a:bodyPr anchorCtr="0" anchor="ctr" bIns="91425" lIns="91425" rIns="91425" wrap="square" tIns="91425">
            <a:noAutofit/>
          </a:bodyPr>
          <a:lstStyle/>
          <a:p>
            <a:pPr lvl="0">
              <a:spcBef>
                <a:spcPts val="0"/>
              </a:spcBef>
              <a:buNone/>
            </a:pPr>
            <a:r>
              <a:t/>
            </a:r>
            <a:endParaRPr/>
          </a:p>
        </p:txBody>
      </p:sp>
      <p:sp>
        <p:nvSpPr>
          <p:cNvPr id="222" name="Shape 222"/>
          <p:cNvSpPr/>
          <p:nvPr/>
        </p:nvSpPr>
        <p:spPr>
          <a:xfrm>
            <a:off x="1059475" y="323500"/>
            <a:ext cx="108000" cy="100200"/>
          </a:xfrm>
          <a:prstGeom prst="ellipse">
            <a:avLst/>
          </a:prstGeom>
          <a:solidFill>
            <a:srgbClr val="DD7E6B"/>
          </a:solidFill>
          <a:ln>
            <a:noFill/>
          </a:ln>
        </p:spPr>
        <p:txBody>
          <a:bodyPr anchorCtr="0" anchor="ctr" bIns="91425" lIns="91425" rIns="91425" wrap="square" tIns="91425">
            <a:noAutofit/>
          </a:bodyPr>
          <a:lstStyle/>
          <a:p>
            <a:pPr lvl="0">
              <a:spcBef>
                <a:spcPts val="0"/>
              </a:spcBef>
              <a:buNone/>
            </a:pPr>
            <a:r>
              <a:t/>
            </a:r>
            <a:endParaRPr/>
          </a:p>
        </p:txBody>
      </p:sp>
      <p:sp>
        <p:nvSpPr>
          <p:cNvPr id="223" name="Shape 223"/>
          <p:cNvSpPr/>
          <p:nvPr/>
        </p:nvSpPr>
        <p:spPr>
          <a:xfrm>
            <a:off x="1256275" y="323500"/>
            <a:ext cx="108000" cy="100200"/>
          </a:xfrm>
          <a:prstGeom prst="ellipse">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cxnSp>
        <p:nvCxnSpPr>
          <p:cNvPr id="224" name="Shape 224"/>
          <p:cNvCxnSpPr>
            <a:stCxn id="223" idx="6"/>
          </p:cNvCxnSpPr>
          <p:nvPr/>
        </p:nvCxnSpPr>
        <p:spPr>
          <a:xfrm flipH="1" rot="10800000">
            <a:off x="1364275" y="352600"/>
            <a:ext cx="7118100" cy="21000"/>
          </a:xfrm>
          <a:prstGeom prst="straightConnector1">
            <a:avLst/>
          </a:prstGeom>
          <a:noFill/>
          <a:ln cap="flat" cmpd="sng" w="9525">
            <a:solidFill>
              <a:schemeClr val="dk2"/>
            </a:solidFill>
            <a:prstDash val="solid"/>
            <a:round/>
            <a:headEnd len="lg" w="lg" type="none"/>
            <a:tailEnd len="lg" w="lg" type="none"/>
          </a:ln>
        </p:spPr>
      </p:cxnSp>
      <p:sp>
        <p:nvSpPr>
          <p:cNvPr id="225" name="Shape 225"/>
          <p:cNvSpPr txBox="1"/>
          <p:nvPr/>
        </p:nvSpPr>
        <p:spPr>
          <a:xfrm>
            <a:off x="316675" y="414200"/>
            <a:ext cx="6644100" cy="596400"/>
          </a:xfrm>
          <a:prstGeom prst="rect">
            <a:avLst/>
          </a:prstGeom>
          <a:noFill/>
          <a:ln>
            <a:noFill/>
          </a:ln>
        </p:spPr>
        <p:txBody>
          <a:bodyPr anchorCtr="0" anchor="b" bIns="91425" lIns="91425" rIns="91425" wrap="square" tIns="91425">
            <a:noAutofit/>
          </a:bodyPr>
          <a:lstStyle/>
          <a:p>
            <a:pPr lvl="0" rtl="0">
              <a:spcBef>
                <a:spcPts val="0"/>
              </a:spcBef>
              <a:buNone/>
            </a:pPr>
            <a:r>
              <a:rPr lang="en-GB" sz="3000">
                <a:solidFill>
                  <a:srgbClr val="FFFFFF"/>
                </a:solidFill>
                <a:latin typeface="Oswald"/>
                <a:ea typeface="Oswald"/>
                <a:cs typeface="Oswald"/>
                <a:sym typeface="Oswald"/>
              </a:rPr>
              <a:t>United Airline Twitter Sentiment </a:t>
            </a:r>
          </a:p>
        </p:txBody>
      </p:sp>
      <p:pic>
        <p:nvPicPr>
          <p:cNvPr id="226" name="Shape 226"/>
          <p:cNvPicPr preferRelativeResize="0"/>
          <p:nvPr/>
        </p:nvPicPr>
        <p:blipFill rotWithShape="1">
          <a:blip r:embed="rId3">
            <a:alphaModFix/>
          </a:blip>
          <a:srcRect b="0" l="2557" r="4106" t="0"/>
          <a:stretch/>
        </p:blipFill>
        <p:spPr>
          <a:xfrm>
            <a:off x="4292900" y="988325"/>
            <a:ext cx="4814249" cy="2687799"/>
          </a:xfrm>
          <a:prstGeom prst="rect">
            <a:avLst/>
          </a:prstGeom>
          <a:noFill/>
          <a:ln cap="flat" cmpd="sng" w="19050">
            <a:solidFill>
              <a:srgbClr val="B7B7B7"/>
            </a:solidFill>
            <a:prstDash val="solid"/>
            <a:round/>
            <a:headEnd len="med" w="med" type="none"/>
            <a:tailEnd len="med" w="med" type="none"/>
          </a:ln>
        </p:spPr>
      </p:pic>
      <p:sp>
        <p:nvSpPr>
          <p:cNvPr id="227" name="Shape 227"/>
          <p:cNvSpPr txBox="1"/>
          <p:nvPr/>
        </p:nvSpPr>
        <p:spPr>
          <a:xfrm>
            <a:off x="240475" y="172350"/>
            <a:ext cx="3870600" cy="3762300"/>
          </a:xfrm>
          <a:prstGeom prst="rect">
            <a:avLst/>
          </a:prstGeom>
          <a:noFill/>
          <a:ln>
            <a:noFill/>
          </a:ln>
        </p:spPr>
        <p:txBody>
          <a:bodyPr anchorCtr="0" anchor="ctr" bIns="91425" lIns="91425" rIns="91425" wrap="square" tIns="91425">
            <a:noAutofit/>
          </a:bodyPr>
          <a:lstStyle/>
          <a:p>
            <a:pPr indent="-330200" lvl="0" marL="457200" rtl="0">
              <a:spcBef>
                <a:spcPts val="0"/>
              </a:spcBef>
              <a:buClr>
                <a:srgbClr val="CCCCCC"/>
              </a:buClr>
              <a:buSzPct val="100000"/>
              <a:buFont typeface="Oswald"/>
              <a:buChar char="●"/>
            </a:pPr>
            <a:r>
              <a:rPr lang="en-GB" sz="1600">
                <a:solidFill>
                  <a:srgbClr val="CCCCCC"/>
                </a:solidFill>
                <a:latin typeface="Oswald"/>
                <a:ea typeface="Oswald"/>
                <a:cs typeface="Oswald"/>
                <a:sym typeface="Oswald"/>
              </a:rPr>
              <a:t>These sentiments were measured using Vader Sentiment Analysis. See sample,</a:t>
            </a:r>
            <a:br>
              <a:rPr lang="en-GB" sz="1600">
                <a:solidFill>
                  <a:srgbClr val="CCCCCC"/>
                </a:solidFill>
                <a:latin typeface="Oswald"/>
                <a:ea typeface="Oswald"/>
                <a:cs typeface="Oswald"/>
                <a:sym typeface="Oswald"/>
              </a:rPr>
            </a:br>
            <a:br>
              <a:rPr lang="en-GB" sz="1600">
                <a:solidFill>
                  <a:srgbClr val="CCCCCC"/>
                </a:solidFill>
                <a:latin typeface="Oswald"/>
                <a:ea typeface="Oswald"/>
                <a:cs typeface="Oswald"/>
                <a:sym typeface="Oswald"/>
              </a:rPr>
            </a:br>
          </a:p>
          <a:p>
            <a:pPr indent="-330200" lvl="0" marL="457200" rtl="0">
              <a:spcBef>
                <a:spcPts val="0"/>
              </a:spcBef>
              <a:buClr>
                <a:srgbClr val="CCCCCC"/>
              </a:buClr>
              <a:buSzPct val="100000"/>
              <a:buFont typeface="Oswald"/>
              <a:buChar char="●"/>
            </a:pPr>
            <a:r>
              <a:rPr lang="en-GB" sz="1600">
                <a:solidFill>
                  <a:srgbClr val="CCCCCC"/>
                </a:solidFill>
                <a:latin typeface="Oswald"/>
                <a:ea typeface="Oswald"/>
                <a:cs typeface="Oswald"/>
                <a:sym typeface="Oswald"/>
              </a:rPr>
              <a:t>With hashtag “#united and with a mention to @united(United Airlines twitter handle) </a:t>
            </a:r>
          </a:p>
          <a:p>
            <a:pPr indent="-330200" lvl="0" marL="457200" rtl="0">
              <a:spcBef>
                <a:spcPts val="0"/>
              </a:spcBef>
              <a:buClr>
                <a:srgbClr val="CCCCCC"/>
              </a:buClr>
              <a:buSzPct val="100000"/>
              <a:buFont typeface="Oswald"/>
              <a:buChar char="●"/>
            </a:pPr>
            <a:r>
              <a:rPr lang="en-GB" sz="1600">
                <a:solidFill>
                  <a:srgbClr val="CCCCCC"/>
                </a:solidFill>
                <a:latin typeface="Oswald"/>
                <a:ea typeface="Oswald"/>
                <a:cs typeface="Oswald"/>
                <a:sym typeface="Oswald"/>
              </a:rPr>
              <a:t>Then used The Beautifulsoup to scrape and extract the tweets </a:t>
            </a:r>
          </a:p>
          <a:p>
            <a:pPr lvl="0" rtl="0">
              <a:spcBef>
                <a:spcPts val="0"/>
              </a:spcBef>
              <a:buNone/>
            </a:pPr>
            <a:r>
              <a:t/>
            </a:r>
            <a:endParaRPr sz="1600">
              <a:solidFill>
                <a:srgbClr val="CCCCCC"/>
              </a:solidFill>
              <a:latin typeface="Oswald"/>
              <a:ea typeface="Oswald"/>
              <a:cs typeface="Oswald"/>
              <a:sym typeface="Oswald"/>
            </a:endParaRPr>
          </a:p>
        </p:txBody>
      </p:sp>
      <p:sp>
        <p:nvSpPr>
          <p:cNvPr id="228" name="Shape 228"/>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pic>
        <p:nvPicPr>
          <p:cNvPr id="229" name="Shape 229"/>
          <p:cNvPicPr preferRelativeResize="0"/>
          <p:nvPr/>
        </p:nvPicPr>
        <p:blipFill>
          <a:blip r:embed="rId4">
            <a:alphaModFix/>
          </a:blip>
          <a:stretch>
            <a:fillRect/>
          </a:stretch>
        </p:blipFill>
        <p:spPr>
          <a:xfrm>
            <a:off x="786475" y="1487984"/>
            <a:ext cx="2889125" cy="421174"/>
          </a:xfrm>
          <a:prstGeom prst="rect">
            <a:avLst/>
          </a:prstGeom>
          <a:noFill/>
          <a:ln cap="flat" cmpd="sng" w="19050">
            <a:solidFill>
              <a:srgbClr val="CCCCCC"/>
            </a:solidFill>
            <a:prstDash val="solid"/>
            <a:round/>
            <a:headEnd len="med" w="med" type="none"/>
            <a:tailEnd len="med" w="med" type="none"/>
          </a:ln>
        </p:spPr>
      </p:pic>
      <p:sp>
        <p:nvSpPr>
          <p:cNvPr id="230" name="Shape 230"/>
          <p:cNvSpPr txBox="1"/>
          <p:nvPr/>
        </p:nvSpPr>
        <p:spPr>
          <a:xfrm>
            <a:off x="4108850" y="3742275"/>
            <a:ext cx="4133400" cy="1314600"/>
          </a:xfrm>
          <a:prstGeom prst="rect">
            <a:avLst/>
          </a:prstGeom>
          <a:noFill/>
          <a:ln>
            <a:noFill/>
          </a:ln>
        </p:spPr>
        <p:txBody>
          <a:bodyPr anchorCtr="0" anchor="t" bIns="91425" lIns="91425" rIns="91425" wrap="square" tIns="91425">
            <a:noAutofit/>
          </a:bodyPr>
          <a:lstStyle/>
          <a:p>
            <a:pPr indent="-228600" lvl="0" marL="457200" marR="177800" rtl="0">
              <a:lnSpc>
                <a:spcPct val="115000"/>
              </a:lnSpc>
              <a:spcBef>
                <a:spcPts val="0"/>
              </a:spcBef>
              <a:spcAft>
                <a:spcPts val="1200"/>
              </a:spcAft>
              <a:buClr>
                <a:srgbClr val="CCCCCC"/>
              </a:buClr>
              <a:buFont typeface="Oswald"/>
              <a:buChar char="●"/>
            </a:pPr>
            <a:r>
              <a:rPr lang="en-GB">
                <a:solidFill>
                  <a:srgbClr val="CCCCCC"/>
                </a:solidFill>
                <a:latin typeface="Oswald"/>
                <a:ea typeface="Oswald"/>
                <a:cs typeface="Oswald"/>
                <a:sym typeface="Oswald"/>
              </a:rPr>
              <a:t>positive sentiment: compound score &gt;= 0.5</a:t>
            </a:r>
          </a:p>
          <a:p>
            <a:pPr indent="-228600" lvl="0" marL="457200" marR="177800" rtl="0">
              <a:lnSpc>
                <a:spcPct val="115000"/>
              </a:lnSpc>
              <a:spcBef>
                <a:spcPts val="300"/>
              </a:spcBef>
              <a:spcAft>
                <a:spcPts val="1200"/>
              </a:spcAft>
              <a:buClr>
                <a:srgbClr val="CCCCCC"/>
              </a:buClr>
              <a:buFont typeface="Oswald"/>
              <a:buChar char="●"/>
            </a:pPr>
            <a:r>
              <a:rPr lang="en-GB">
                <a:solidFill>
                  <a:srgbClr val="CCCCCC"/>
                </a:solidFill>
                <a:latin typeface="Oswald"/>
                <a:ea typeface="Oswald"/>
                <a:cs typeface="Oswald"/>
                <a:sym typeface="Oswald"/>
              </a:rPr>
              <a:t>neutral sentiment: (compound score &gt; -0.5) and (compound score &lt; 0.5)</a:t>
            </a:r>
          </a:p>
          <a:p>
            <a:pPr indent="-228600" lvl="0" marL="457200" marR="177800" rtl="0">
              <a:lnSpc>
                <a:spcPct val="115000"/>
              </a:lnSpc>
              <a:spcBef>
                <a:spcPts val="300"/>
              </a:spcBef>
              <a:spcAft>
                <a:spcPts val="1200"/>
              </a:spcAft>
              <a:buClr>
                <a:srgbClr val="CCCCCC"/>
              </a:buClr>
              <a:buFont typeface="Oswald"/>
              <a:buChar char="●"/>
            </a:pPr>
            <a:r>
              <a:rPr lang="en-GB">
                <a:solidFill>
                  <a:srgbClr val="CCCCCC"/>
                </a:solidFill>
                <a:latin typeface="Oswald"/>
                <a:ea typeface="Oswald"/>
                <a:cs typeface="Oswald"/>
                <a:sym typeface="Oswald"/>
              </a:rPr>
              <a:t>negative sentiment: compound score &lt;= -0.5</a:t>
            </a:r>
          </a:p>
        </p:txBody>
      </p:sp>
      <p:pic>
        <p:nvPicPr>
          <p:cNvPr id="231" name="Shape 231"/>
          <p:cNvPicPr preferRelativeResize="0"/>
          <p:nvPr/>
        </p:nvPicPr>
        <p:blipFill>
          <a:blip r:embed="rId5">
            <a:alphaModFix/>
          </a:blip>
          <a:stretch>
            <a:fillRect/>
          </a:stretch>
        </p:blipFill>
        <p:spPr>
          <a:xfrm>
            <a:off x="758411" y="2973424"/>
            <a:ext cx="3135850" cy="2040424"/>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4213D"/>
        </a:solidFill>
      </p:bgPr>
    </p:bg>
    <p:spTree>
      <p:nvGrpSpPr>
        <p:cNvPr id="235" name="Shape 235"/>
        <p:cNvGrpSpPr/>
        <p:nvPr/>
      </p:nvGrpSpPr>
      <p:grpSpPr>
        <a:xfrm>
          <a:off x="0" y="0"/>
          <a:ext cx="0" cy="0"/>
          <a:chOff x="0" y="0"/>
          <a:chExt cx="0" cy="0"/>
        </a:xfrm>
      </p:grpSpPr>
      <p:cxnSp>
        <p:nvCxnSpPr>
          <p:cNvPr id="236" name="Shape 236"/>
          <p:cNvCxnSpPr/>
          <p:nvPr/>
        </p:nvCxnSpPr>
        <p:spPr>
          <a:xfrm>
            <a:off x="3601209" y="959900"/>
            <a:ext cx="5700" cy="3549600"/>
          </a:xfrm>
          <a:prstGeom prst="straightConnector1">
            <a:avLst/>
          </a:prstGeom>
          <a:noFill/>
          <a:ln cap="flat" cmpd="sng" w="9525">
            <a:solidFill>
              <a:srgbClr val="666666"/>
            </a:solidFill>
            <a:prstDash val="solid"/>
            <a:round/>
            <a:headEnd len="lg" w="lg" type="none"/>
            <a:tailEnd len="lg" w="lg" type="none"/>
          </a:ln>
        </p:spPr>
      </p:cxnSp>
      <p:sp>
        <p:nvSpPr>
          <p:cNvPr id="237" name="Shape 237"/>
          <p:cNvSpPr/>
          <p:nvPr/>
        </p:nvSpPr>
        <p:spPr>
          <a:xfrm>
            <a:off x="469075" y="323500"/>
            <a:ext cx="108000" cy="100200"/>
          </a:xfrm>
          <a:prstGeom prst="ellipse">
            <a:avLst/>
          </a:prstGeom>
          <a:solidFill>
            <a:srgbClr val="00FFFF"/>
          </a:solidFill>
          <a:ln>
            <a:noFill/>
          </a:ln>
        </p:spPr>
        <p:txBody>
          <a:bodyPr anchorCtr="0" anchor="ctr" bIns="91425" lIns="91425" rIns="91425" wrap="square" tIns="91425">
            <a:noAutofit/>
          </a:bodyPr>
          <a:lstStyle/>
          <a:p>
            <a:pPr lvl="0">
              <a:spcBef>
                <a:spcPts val="0"/>
              </a:spcBef>
              <a:buNone/>
            </a:pPr>
            <a:r>
              <a:t/>
            </a:r>
            <a:endParaRPr/>
          </a:p>
        </p:txBody>
      </p:sp>
      <p:sp>
        <p:nvSpPr>
          <p:cNvPr id="238" name="Shape 238"/>
          <p:cNvSpPr/>
          <p:nvPr/>
        </p:nvSpPr>
        <p:spPr>
          <a:xfrm>
            <a:off x="665875" y="323500"/>
            <a:ext cx="108000" cy="100200"/>
          </a:xfrm>
          <a:prstGeom prst="ellipse">
            <a:avLst/>
          </a:prstGeom>
          <a:solidFill>
            <a:srgbClr val="93C47D"/>
          </a:solidFill>
          <a:ln>
            <a:noFill/>
          </a:ln>
        </p:spPr>
        <p:txBody>
          <a:bodyPr anchorCtr="0" anchor="ctr" bIns="91425" lIns="91425" rIns="91425" wrap="square" tIns="91425">
            <a:noAutofit/>
          </a:bodyPr>
          <a:lstStyle/>
          <a:p>
            <a:pPr lvl="0">
              <a:spcBef>
                <a:spcPts val="0"/>
              </a:spcBef>
              <a:buNone/>
            </a:pPr>
            <a:r>
              <a:t/>
            </a:r>
            <a:endParaRPr/>
          </a:p>
        </p:txBody>
      </p:sp>
      <p:sp>
        <p:nvSpPr>
          <p:cNvPr id="239" name="Shape 239"/>
          <p:cNvSpPr/>
          <p:nvPr/>
        </p:nvSpPr>
        <p:spPr>
          <a:xfrm>
            <a:off x="862675" y="323500"/>
            <a:ext cx="108000" cy="100200"/>
          </a:xfrm>
          <a:prstGeom prst="ellipse">
            <a:avLst/>
          </a:prstGeom>
          <a:solidFill>
            <a:srgbClr val="F6B26B"/>
          </a:solidFill>
          <a:ln>
            <a:noFill/>
          </a:ln>
        </p:spPr>
        <p:txBody>
          <a:bodyPr anchorCtr="0" anchor="ctr" bIns="91425" lIns="91425" rIns="91425" wrap="square" tIns="91425">
            <a:noAutofit/>
          </a:bodyPr>
          <a:lstStyle/>
          <a:p>
            <a:pPr lvl="0">
              <a:spcBef>
                <a:spcPts val="0"/>
              </a:spcBef>
              <a:buNone/>
            </a:pPr>
            <a:r>
              <a:t/>
            </a:r>
            <a:endParaRPr/>
          </a:p>
        </p:txBody>
      </p:sp>
      <p:sp>
        <p:nvSpPr>
          <p:cNvPr id="240" name="Shape 240"/>
          <p:cNvSpPr/>
          <p:nvPr/>
        </p:nvSpPr>
        <p:spPr>
          <a:xfrm>
            <a:off x="1059475" y="323500"/>
            <a:ext cx="108000" cy="100200"/>
          </a:xfrm>
          <a:prstGeom prst="ellipse">
            <a:avLst/>
          </a:prstGeom>
          <a:solidFill>
            <a:srgbClr val="DD7E6B"/>
          </a:solidFill>
          <a:ln>
            <a:noFill/>
          </a:ln>
        </p:spPr>
        <p:txBody>
          <a:bodyPr anchorCtr="0" anchor="ctr" bIns="91425" lIns="91425" rIns="91425" wrap="square" tIns="91425">
            <a:noAutofit/>
          </a:bodyPr>
          <a:lstStyle/>
          <a:p>
            <a:pPr lvl="0">
              <a:spcBef>
                <a:spcPts val="0"/>
              </a:spcBef>
              <a:buNone/>
            </a:pPr>
            <a:r>
              <a:t/>
            </a:r>
            <a:endParaRPr/>
          </a:p>
        </p:txBody>
      </p:sp>
      <p:sp>
        <p:nvSpPr>
          <p:cNvPr id="241" name="Shape 241"/>
          <p:cNvSpPr/>
          <p:nvPr/>
        </p:nvSpPr>
        <p:spPr>
          <a:xfrm>
            <a:off x="1256275" y="323500"/>
            <a:ext cx="108000" cy="100200"/>
          </a:xfrm>
          <a:prstGeom prst="ellipse">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cxnSp>
        <p:nvCxnSpPr>
          <p:cNvPr id="242" name="Shape 242"/>
          <p:cNvCxnSpPr>
            <a:stCxn id="241" idx="6"/>
          </p:cNvCxnSpPr>
          <p:nvPr/>
        </p:nvCxnSpPr>
        <p:spPr>
          <a:xfrm flipH="1" rot="10800000">
            <a:off x="1364275" y="352600"/>
            <a:ext cx="7118100" cy="21000"/>
          </a:xfrm>
          <a:prstGeom prst="straightConnector1">
            <a:avLst/>
          </a:prstGeom>
          <a:noFill/>
          <a:ln cap="flat" cmpd="sng" w="9525">
            <a:solidFill>
              <a:schemeClr val="dk2"/>
            </a:solidFill>
            <a:prstDash val="solid"/>
            <a:round/>
            <a:headEnd len="lg" w="lg" type="none"/>
            <a:tailEnd len="lg" w="lg" type="none"/>
          </a:ln>
        </p:spPr>
      </p:cxnSp>
      <p:sp>
        <p:nvSpPr>
          <p:cNvPr id="243" name="Shape 243"/>
          <p:cNvSpPr txBox="1"/>
          <p:nvPr/>
        </p:nvSpPr>
        <p:spPr>
          <a:xfrm>
            <a:off x="392875" y="254088"/>
            <a:ext cx="1519500" cy="753000"/>
          </a:xfrm>
          <a:prstGeom prst="rect">
            <a:avLst/>
          </a:prstGeom>
          <a:noFill/>
          <a:ln>
            <a:noFill/>
          </a:ln>
        </p:spPr>
        <p:txBody>
          <a:bodyPr anchorCtr="0" anchor="b" bIns="91425" lIns="91425" rIns="91425" wrap="square" tIns="91425">
            <a:noAutofit/>
          </a:bodyPr>
          <a:lstStyle/>
          <a:p>
            <a:pPr lvl="0" rtl="0">
              <a:spcBef>
                <a:spcPts val="0"/>
              </a:spcBef>
              <a:buNone/>
            </a:pPr>
            <a:r>
              <a:rPr lang="en-GB" sz="3000">
                <a:solidFill>
                  <a:srgbClr val="FFFFFF"/>
                </a:solidFill>
                <a:latin typeface="Oswald"/>
                <a:ea typeface="Oswald"/>
                <a:cs typeface="Oswald"/>
                <a:sym typeface="Oswald"/>
              </a:rPr>
              <a:t>Analysis </a:t>
            </a:r>
          </a:p>
        </p:txBody>
      </p:sp>
      <p:sp>
        <p:nvSpPr>
          <p:cNvPr id="244" name="Shape 244"/>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pic>
        <p:nvPicPr>
          <p:cNvPr id="245" name="Shape 245"/>
          <p:cNvPicPr preferRelativeResize="0"/>
          <p:nvPr/>
        </p:nvPicPr>
        <p:blipFill rotWithShape="1">
          <a:blip r:embed="rId3">
            <a:alphaModFix/>
          </a:blip>
          <a:srcRect b="1986" l="1001" r="775" t="1581"/>
          <a:stretch/>
        </p:blipFill>
        <p:spPr>
          <a:xfrm>
            <a:off x="3732649" y="553400"/>
            <a:ext cx="5331024" cy="3549599"/>
          </a:xfrm>
          <a:prstGeom prst="rect">
            <a:avLst/>
          </a:prstGeom>
          <a:noFill/>
          <a:ln cap="flat" cmpd="sng" w="9525">
            <a:solidFill>
              <a:schemeClr val="dk2"/>
            </a:solidFill>
            <a:prstDash val="solid"/>
            <a:round/>
            <a:headEnd len="med" w="med" type="none"/>
            <a:tailEnd len="med" w="med" type="none"/>
          </a:ln>
        </p:spPr>
      </p:pic>
      <p:sp>
        <p:nvSpPr>
          <p:cNvPr id="246" name="Shape 246"/>
          <p:cNvSpPr txBox="1"/>
          <p:nvPr/>
        </p:nvSpPr>
        <p:spPr>
          <a:xfrm>
            <a:off x="0" y="880213"/>
            <a:ext cx="3678300" cy="3132599"/>
          </a:xfrm>
          <a:prstGeom prst="rect">
            <a:avLst/>
          </a:prstGeom>
          <a:noFill/>
          <a:ln>
            <a:noFill/>
          </a:ln>
        </p:spPr>
        <p:txBody>
          <a:bodyPr anchorCtr="0" anchor="t" bIns="91425" lIns="91425" rIns="91425" wrap="square" tIns="91425">
            <a:noAutofit/>
          </a:bodyPr>
          <a:lstStyle/>
          <a:p>
            <a:pPr indent="-228600" lvl="0" marL="457200" rtl="0">
              <a:spcBef>
                <a:spcPts val="0"/>
              </a:spcBef>
              <a:buClr>
                <a:srgbClr val="CCCCCC"/>
              </a:buClr>
              <a:buFont typeface="Oswald"/>
              <a:buChar char="●"/>
            </a:pPr>
            <a:r>
              <a:rPr lang="en-GB">
                <a:solidFill>
                  <a:srgbClr val="CCCCCC"/>
                </a:solidFill>
                <a:latin typeface="Oswald"/>
                <a:ea typeface="Oswald"/>
                <a:cs typeface="Oswald"/>
                <a:sym typeface="Oswald"/>
              </a:rPr>
              <a:t>Plotted a 3-axis map of UAL adjusted closing stock price, VADER mean compound score against the timeline </a:t>
            </a:r>
          </a:p>
          <a:p>
            <a:pPr lvl="0" rtl="0">
              <a:spcBef>
                <a:spcPts val="0"/>
              </a:spcBef>
              <a:buNone/>
            </a:pPr>
            <a:r>
              <a:t/>
            </a:r>
            <a:endParaRPr>
              <a:solidFill>
                <a:srgbClr val="CCCCCC"/>
              </a:solidFill>
              <a:latin typeface="Oswald"/>
              <a:ea typeface="Oswald"/>
              <a:cs typeface="Oswald"/>
              <a:sym typeface="Oswald"/>
            </a:endParaRPr>
          </a:p>
          <a:p>
            <a:pPr indent="-228600" lvl="0" marL="457200" rtl="0">
              <a:spcBef>
                <a:spcPts val="0"/>
              </a:spcBef>
              <a:buClr>
                <a:srgbClr val="CCCCCC"/>
              </a:buClr>
              <a:buFont typeface="Oswald"/>
              <a:buChar char="●"/>
            </a:pPr>
            <a:r>
              <a:rPr lang="en-GB">
                <a:solidFill>
                  <a:srgbClr val="CCCCCC"/>
                </a:solidFill>
                <a:latin typeface="Oswald"/>
                <a:ea typeface="Oswald"/>
                <a:cs typeface="Oswald"/>
                <a:sym typeface="Oswald"/>
              </a:rPr>
              <a:t>A time plot of the VADER mean score shows the hills and valleys of sentiments towards united airline. </a:t>
            </a:r>
            <a:br>
              <a:rPr lang="en-GB">
                <a:solidFill>
                  <a:srgbClr val="CCCCCC"/>
                </a:solidFill>
                <a:latin typeface="Oswald"/>
                <a:ea typeface="Oswald"/>
                <a:cs typeface="Oswald"/>
                <a:sym typeface="Oswald"/>
              </a:rPr>
            </a:br>
          </a:p>
          <a:p>
            <a:pPr indent="-228600" lvl="0" marL="457200" rtl="0">
              <a:spcBef>
                <a:spcPts val="0"/>
              </a:spcBef>
              <a:buClr>
                <a:srgbClr val="CCCCCC"/>
              </a:buClr>
              <a:buFont typeface="Oswald"/>
              <a:buChar char="●"/>
            </a:pPr>
            <a:r>
              <a:rPr lang="en-GB">
                <a:solidFill>
                  <a:srgbClr val="CCCCCC"/>
                </a:solidFill>
                <a:latin typeface="Oswald"/>
                <a:ea typeface="Oswald"/>
                <a:cs typeface="Oswald"/>
                <a:sym typeface="Oswald"/>
              </a:rPr>
              <a:t>The peaks represent positive sentiments while the valleys represent negative sentiments.</a:t>
            </a:r>
          </a:p>
          <a:p>
            <a:pPr lvl="0" rtl="0">
              <a:spcBef>
                <a:spcPts val="0"/>
              </a:spcBef>
              <a:buNone/>
            </a:pPr>
            <a:r>
              <a:t/>
            </a:r>
            <a:endParaRPr>
              <a:solidFill>
                <a:srgbClr val="CCCCCC"/>
              </a:solidFill>
              <a:latin typeface="Oswald"/>
              <a:ea typeface="Oswald"/>
              <a:cs typeface="Oswald"/>
              <a:sym typeface="Oswald"/>
            </a:endParaRPr>
          </a:p>
          <a:p>
            <a:pPr lvl="0" rtl="0">
              <a:spcBef>
                <a:spcPts val="0"/>
              </a:spcBef>
              <a:buNone/>
            </a:pPr>
            <a:r>
              <a:t/>
            </a:r>
            <a:endParaRPr>
              <a:solidFill>
                <a:srgbClr val="CCCCCC"/>
              </a:solidFill>
              <a:latin typeface="Oswald"/>
              <a:ea typeface="Oswald"/>
              <a:cs typeface="Oswald"/>
              <a:sym typeface="Oswald"/>
            </a:endParaRPr>
          </a:p>
        </p:txBody>
      </p:sp>
      <p:pic>
        <p:nvPicPr>
          <p:cNvPr id="247" name="Shape 247"/>
          <p:cNvPicPr preferRelativeResize="0"/>
          <p:nvPr/>
        </p:nvPicPr>
        <p:blipFill rotWithShape="1">
          <a:blip r:embed="rId4">
            <a:alphaModFix/>
          </a:blip>
          <a:srcRect b="13014" l="11384" r="11852" t="12274"/>
          <a:stretch/>
        </p:blipFill>
        <p:spPr>
          <a:xfrm>
            <a:off x="5636646" y="4167799"/>
            <a:ext cx="1682200" cy="920949"/>
          </a:xfrm>
          <a:prstGeom prst="rect">
            <a:avLst/>
          </a:prstGeom>
          <a:noFill/>
          <a:ln>
            <a:noFill/>
          </a:ln>
        </p:spPr>
      </p:pic>
      <p:pic>
        <p:nvPicPr>
          <p:cNvPr id="248" name="Shape 248"/>
          <p:cNvPicPr preferRelativeResize="0"/>
          <p:nvPr/>
        </p:nvPicPr>
        <p:blipFill>
          <a:blip r:embed="rId5">
            <a:alphaModFix/>
          </a:blip>
          <a:stretch>
            <a:fillRect/>
          </a:stretch>
        </p:blipFill>
        <p:spPr>
          <a:xfrm>
            <a:off x="5813100" y="2685400"/>
            <a:ext cx="152400" cy="152400"/>
          </a:xfrm>
          <a:prstGeom prst="rect">
            <a:avLst/>
          </a:prstGeom>
          <a:noFill/>
          <a:ln>
            <a:noFill/>
          </a:ln>
        </p:spPr>
      </p:pic>
      <p:pic>
        <p:nvPicPr>
          <p:cNvPr id="249" name="Shape 249"/>
          <p:cNvPicPr preferRelativeResize="0"/>
          <p:nvPr/>
        </p:nvPicPr>
        <p:blipFill>
          <a:blip r:embed="rId6">
            <a:alphaModFix/>
          </a:blip>
          <a:stretch>
            <a:fillRect/>
          </a:stretch>
        </p:blipFill>
        <p:spPr>
          <a:xfrm>
            <a:off x="7974425" y="898200"/>
            <a:ext cx="192800" cy="192800"/>
          </a:xfrm>
          <a:prstGeom prst="rect">
            <a:avLst/>
          </a:prstGeom>
          <a:noFill/>
          <a:ln>
            <a:noFill/>
          </a:ln>
        </p:spPr>
      </p:pic>
      <p:pic>
        <p:nvPicPr>
          <p:cNvPr id="250" name="Shape 250"/>
          <p:cNvPicPr preferRelativeResize="0"/>
          <p:nvPr/>
        </p:nvPicPr>
        <p:blipFill>
          <a:blip r:embed="rId5">
            <a:alphaModFix/>
          </a:blip>
          <a:stretch>
            <a:fillRect/>
          </a:stretch>
        </p:blipFill>
        <p:spPr>
          <a:xfrm>
            <a:off x="7994625" y="2685400"/>
            <a:ext cx="152400" cy="152400"/>
          </a:xfrm>
          <a:prstGeom prst="rect">
            <a:avLst/>
          </a:prstGeom>
          <a:noFill/>
          <a:ln>
            <a:noFill/>
          </a:ln>
        </p:spPr>
      </p:pic>
      <p:pic>
        <p:nvPicPr>
          <p:cNvPr id="251" name="Shape 251"/>
          <p:cNvPicPr preferRelativeResize="0"/>
          <p:nvPr/>
        </p:nvPicPr>
        <p:blipFill>
          <a:blip r:embed="rId6">
            <a:alphaModFix/>
          </a:blip>
          <a:stretch>
            <a:fillRect/>
          </a:stretch>
        </p:blipFill>
        <p:spPr>
          <a:xfrm>
            <a:off x="5813100" y="3418000"/>
            <a:ext cx="192800" cy="192800"/>
          </a:xfrm>
          <a:prstGeom prst="rect">
            <a:avLst/>
          </a:prstGeom>
          <a:noFill/>
          <a:ln>
            <a:noFill/>
          </a:ln>
        </p:spPr>
      </p:pic>
      <p:cxnSp>
        <p:nvCxnSpPr>
          <p:cNvPr id="252" name="Shape 252"/>
          <p:cNvCxnSpPr>
            <a:stCxn id="248" idx="2"/>
          </p:cNvCxnSpPr>
          <p:nvPr/>
        </p:nvCxnSpPr>
        <p:spPr>
          <a:xfrm flipH="1">
            <a:off x="5212800" y="2837800"/>
            <a:ext cx="676500" cy="1407000"/>
          </a:xfrm>
          <a:prstGeom prst="straightConnector1">
            <a:avLst/>
          </a:prstGeom>
          <a:noFill/>
          <a:ln cap="flat" cmpd="sng" w="9525">
            <a:solidFill>
              <a:srgbClr val="CC4125"/>
            </a:solidFill>
            <a:prstDash val="solid"/>
            <a:round/>
            <a:headEnd len="lg" w="lg" type="none"/>
            <a:tailEnd len="lg" w="lg" type="triangle"/>
          </a:ln>
        </p:spPr>
      </p:cxnSp>
      <p:cxnSp>
        <p:nvCxnSpPr>
          <p:cNvPr id="253" name="Shape 253"/>
          <p:cNvCxnSpPr>
            <a:stCxn id="251" idx="1"/>
          </p:cNvCxnSpPr>
          <p:nvPr/>
        </p:nvCxnSpPr>
        <p:spPr>
          <a:xfrm flipH="1">
            <a:off x="5251200" y="3514400"/>
            <a:ext cx="561900" cy="653400"/>
          </a:xfrm>
          <a:prstGeom prst="straightConnector1">
            <a:avLst/>
          </a:prstGeom>
          <a:noFill/>
          <a:ln cap="flat" cmpd="sng" w="9525">
            <a:solidFill>
              <a:srgbClr val="CC4125"/>
            </a:solidFill>
            <a:prstDash val="solid"/>
            <a:round/>
            <a:headEnd len="lg" w="lg" type="none"/>
            <a:tailEnd len="lg" w="lg" type="none"/>
          </a:ln>
        </p:spPr>
      </p:cxnSp>
      <p:cxnSp>
        <p:nvCxnSpPr>
          <p:cNvPr id="254" name="Shape 254"/>
          <p:cNvCxnSpPr/>
          <p:nvPr/>
        </p:nvCxnSpPr>
        <p:spPr>
          <a:xfrm flipH="1">
            <a:off x="7765250" y="1048950"/>
            <a:ext cx="324000" cy="3234600"/>
          </a:xfrm>
          <a:prstGeom prst="straightConnector1">
            <a:avLst/>
          </a:prstGeom>
          <a:noFill/>
          <a:ln cap="flat" cmpd="sng" w="9525">
            <a:solidFill>
              <a:srgbClr val="CC4125"/>
            </a:solidFill>
            <a:prstDash val="solid"/>
            <a:round/>
            <a:headEnd len="lg" w="lg" type="none"/>
            <a:tailEnd len="lg" w="lg" type="triangle"/>
          </a:ln>
        </p:spPr>
      </p:cxnSp>
      <p:cxnSp>
        <p:nvCxnSpPr>
          <p:cNvPr id="255" name="Shape 255"/>
          <p:cNvCxnSpPr/>
          <p:nvPr/>
        </p:nvCxnSpPr>
        <p:spPr>
          <a:xfrm flipH="1">
            <a:off x="7780733" y="2802626"/>
            <a:ext cx="293100" cy="1380600"/>
          </a:xfrm>
          <a:prstGeom prst="straightConnector1">
            <a:avLst/>
          </a:prstGeom>
          <a:noFill/>
          <a:ln cap="flat" cmpd="sng" w="9525">
            <a:solidFill>
              <a:srgbClr val="CC4125"/>
            </a:solidFill>
            <a:prstDash val="solid"/>
            <a:round/>
            <a:headEnd len="lg" w="lg" type="none"/>
            <a:tailEnd len="lg" w="lg" type="none"/>
          </a:ln>
        </p:spPr>
      </p:cxnSp>
      <p:sp>
        <p:nvSpPr>
          <p:cNvPr id="256" name="Shape 256"/>
          <p:cNvSpPr txBox="1"/>
          <p:nvPr/>
        </p:nvSpPr>
        <p:spPr>
          <a:xfrm>
            <a:off x="4037450" y="4260375"/>
            <a:ext cx="1634700" cy="709500"/>
          </a:xfrm>
          <a:prstGeom prst="rect">
            <a:avLst/>
          </a:prstGeom>
          <a:noFill/>
          <a:ln>
            <a:noFill/>
          </a:ln>
        </p:spPr>
        <p:txBody>
          <a:bodyPr anchorCtr="0" anchor="t" bIns="91425" lIns="91425" rIns="91425" wrap="square" tIns="91425">
            <a:noAutofit/>
          </a:bodyPr>
          <a:lstStyle/>
          <a:p>
            <a:pPr lvl="0">
              <a:spcBef>
                <a:spcPts val="0"/>
              </a:spcBef>
              <a:buNone/>
            </a:pPr>
            <a:r>
              <a:rPr lang="en-GB" sz="1200">
                <a:solidFill>
                  <a:srgbClr val="B7B7B7"/>
                </a:solidFill>
                <a:latin typeface="Oswald"/>
                <a:ea typeface="Oswald"/>
                <a:cs typeface="Oswald"/>
                <a:sym typeface="Oswald"/>
              </a:rPr>
              <a:t>Drop in price and a sharp decrease in VADER Score</a:t>
            </a:r>
          </a:p>
        </p:txBody>
      </p:sp>
      <p:sp>
        <p:nvSpPr>
          <p:cNvPr id="257" name="Shape 257"/>
          <p:cNvSpPr txBox="1"/>
          <p:nvPr/>
        </p:nvSpPr>
        <p:spPr>
          <a:xfrm>
            <a:off x="7386450" y="4258189"/>
            <a:ext cx="1634700" cy="709500"/>
          </a:xfrm>
          <a:prstGeom prst="rect">
            <a:avLst/>
          </a:prstGeom>
          <a:noFill/>
          <a:ln>
            <a:noFill/>
          </a:ln>
        </p:spPr>
        <p:txBody>
          <a:bodyPr anchorCtr="0" anchor="t" bIns="91425" lIns="91425" rIns="91425" wrap="square" tIns="91425">
            <a:noAutofit/>
          </a:bodyPr>
          <a:lstStyle/>
          <a:p>
            <a:pPr lvl="0" rtl="0">
              <a:spcBef>
                <a:spcPts val="0"/>
              </a:spcBef>
              <a:buNone/>
            </a:pPr>
            <a:r>
              <a:rPr lang="en-GB" sz="1200">
                <a:solidFill>
                  <a:srgbClr val="CCCCCC"/>
                </a:solidFill>
                <a:latin typeface="Oswald"/>
                <a:ea typeface="Oswald"/>
                <a:cs typeface="Oswald"/>
                <a:sym typeface="Oswald"/>
              </a:rPr>
              <a:t>Price at peak but </a:t>
            </a:r>
            <a:r>
              <a:rPr lang="en-GB" sz="1200">
                <a:solidFill>
                  <a:srgbClr val="CCCCCC"/>
                </a:solidFill>
                <a:latin typeface="Oswald"/>
                <a:ea typeface="Oswald"/>
                <a:cs typeface="Oswald"/>
                <a:sym typeface="Oswald"/>
              </a:rPr>
              <a:t> VADER Score is neutral </a:t>
            </a:r>
          </a:p>
        </p:txBody>
      </p:sp>
      <p:pic>
        <p:nvPicPr>
          <p:cNvPr id="258" name="Shape 258"/>
          <p:cNvPicPr preferRelativeResize="0"/>
          <p:nvPr/>
        </p:nvPicPr>
        <p:blipFill rotWithShape="1">
          <a:blip r:embed="rId7">
            <a:alphaModFix/>
          </a:blip>
          <a:srcRect b="10177" l="8273" r="8156" t="10065"/>
          <a:stretch/>
        </p:blipFill>
        <p:spPr>
          <a:xfrm>
            <a:off x="575650" y="3183700"/>
            <a:ext cx="2761200" cy="1824675"/>
          </a:xfrm>
          <a:prstGeom prst="rect">
            <a:avLst/>
          </a:prstGeom>
          <a:noFill/>
          <a:ln cap="flat" cmpd="sng" w="19050">
            <a:solidFill>
              <a:schemeClr val="dk2"/>
            </a:solidFill>
            <a:prstDash val="solid"/>
            <a:round/>
            <a:headEnd len="med" w="med" type="none"/>
            <a:tailEnd len="med" w="med"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4213D"/>
        </a:solidFill>
      </p:bgPr>
    </p:bg>
    <p:spTree>
      <p:nvGrpSpPr>
        <p:cNvPr id="262" name="Shape 262"/>
        <p:cNvGrpSpPr/>
        <p:nvPr/>
      </p:nvGrpSpPr>
      <p:grpSpPr>
        <a:xfrm>
          <a:off x="0" y="0"/>
          <a:ext cx="0" cy="0"/>
          <a:chOff x="0" y="0"/>
          <a:chExt cx="0" cy="0"/>
        </a:xfrm>
      </p:grpSpPr>
      <p:cxnSp>
        <p:nvCxnSpPr>
          <p:cNvPr id="263" name="Shape 263"/>
          <p:cNvCxnSpPr/>
          <p:nvPr/>
        </p:nvCxnSpPr>
        <p:spPr>
          <a:xfrm>
            <a:off x="3856725" y="934350"/>
            <a:ext cx="16500" cy="3552000"/>
          </a:xfrm>
          <a:prstGeom prst="straightConnector1">
            <a:avLst/>
          </a:prstGeom>
          <a:noFill/>
          <a:ln cap="flat" cmpd="sng" w="9525">
            <a:solidFill>
              <a:srgbClr val="666666"/>
            </a:solidFill>
            <a:prstDash val="solid"/>
            <a:round/>
            <a:headEnd len="lg" w="lg" type="none"/>
            <a:tailEnd len="lg" w="lg" type="none"/>
          </a:ln>
        </p:spPr>
      </p:cxnSp>
      <p:sp>
        <p:nvSpPr>
          <p:cNvPr id="264" name="Shape 264"/>
          <p:cNvSpPr/>
          <p:nvPr/>
        </p:nvSpPr>
        <p:spPr>
          <a:xfrm>
            <a:off x="469075" y="323500"/>
            <a:ext cx="108000" cy="100200"/>
          </a:xfrm>
          <a:prstGeom prst="ellipse">
            <a:avLst/>
          </a:prstGeom>
          <a:solidFill>
            <a:srgbClr val="00FFFF"/>
          </a:solidFill>
          <a:ln>
            <a:noFill/>
          </a:ln>
        </p:spPr>
        <p:txBody>
          <a:bodyPr anchorCtr="0" anchor="ctr" bIns="91425" lIns="91425" rIns="91425" wrap="square" tIns="91425">
            <a:noAutofit/>
          </a:bodyPr>
          <a:lstStyle/>
          <a:p>
            <a:pPr lvl="0">
              <a:spcBef>
                <a:spcPts val="0"/>
              </a:spcBef>
              <a:buNone/>
            </a:pPr>
            <a:r>
              <a:t/>
            </a:r>
            <a:endParaRPr/>
          </a:p>
        </p:txBody>
      </p:sp>
      <p:sp>
        <p:nvSpPr>
          <p:cNvPr id="265" name="Shape 265"/>
          <p:cNvSpPr/>
          <p:nvPr/>
        </p:nvSpPr>
        <p:spPr>
          <a:xfrm>
            <a:off x="665875" y="323500"/>
            <a:ext cx="108000" cy="100200"/>
          </a:xfrm>
          <a:prstGeom prst="ellipse">
            <a:avLst/>
          </a:prstGeom>
          <a:solidFill>
            <a:srgbClr val="93C47D"/>
          </a:solidFill>
          <a:ln>
            <a:noFill/>
          </a:ln>
        </p:spPr>
        <p:txBody>
          <a:bodyPr anchorCtr="0" anchor="ctr" bIns="91425" lIns="91425" rIns="91425" wrap="square" tIns="91425">
            <a:noAutofit/>
          </a:bodyPr>
          <a:lstStyle/>
          <a:p>
            <a:pPr lvl="0">
              <a:spcBef>
                <a:spcPts val="0"/>
              </a:spcBef>
              <a:buNone/>
            </a:pPr>
            <a:r>
              <a:t/>
            </a:r>
            <a:endParaRPr/>
          </a:p>
        </p:txBody>
      </p:sp>
      <p:sp>
        <p:nvSpPr>
          <p:cNvPr id="266" name="Shape 266"/>
          <p:cNvSpPr/>
          <p:nvPr/>
        </p:nvSpPr>
        <p:spPr>
          <a:xfrm>
            <a:off x="862675" y="323500"/>
            <a:ext cx="108000" cy="100200"/>
          </a:xfrm>
          <a:prstGeom prst="ellipse">
            <a:avLst/>
          </a:prstGeom>
          <a:solidFill>
            <a:srgbClr val="F6B26B"/>
          </a:solidFill>
          <a:ln>
            <a:noFill/>
          </a:ln>
        </p:spPr>
        <p:txBody>
          <a:bodyPr anchorCtr="0" anchor="ctr" bIns="91425" lIns="91425" rIns="91425" wrap="square" tIns="91425">
            <a:noAutofit/>
          </a:bodyPr>
          <a:lstStyle/>
          <a:p>
            <a:pPr lvl="0">
              <a:spcBef>
                <a:spcPts val="0"/>
              </a:spcBef>
              <a:buNone/>
            </a:pPr>
            <a:r>
              <a:t/>
            </a:r>
            <a:endParaRPr/>
          </a:p>
        </p:txBody>
      </p:sp>
      <p:sp>
        <p:nvSpPr>
          <p:cNvPr id="267" name="Shape 267"/>
          <p:cNvSpPr/>
          <p:nvPr/>
        </p:nvSpPr>
        <p:spPr>
          <a:xfrm>
            <a:off x="1059475" y="323500"/>
            <a:ext cx="108000" cy="100200"/>
          </a:xfrm>
          <a:prstGeom prst="ellipse">
            <a:avLst/>
          </a:prstGeom>
          <a:solidFill>
            <a:srgbClr val="DD7E6B"/>
          </a:solidFill>
          <a:ln>
            <a:noFill/>
          </a:ln>
        </p:spPr>
        <p:txBody>
          <a:bodyPr anchorCtr="0" anchor="ctr" bIns="91425" lIns="91425" rIns="91425" wrap="square" tIns="91425">
            <a:noAutofit/>
          </a:bodyPr>
          <a:lstStyle/>
          <a:p>
            <a:pPr lvl="0">
              <a:spcBef>
                <a:spcPts val="0"/>
              </a:spcBef>
              <a:buNone/>
            </a:pPr>
            <a:r>
              <a:t/>
            </a:r>
            <a:endParaRPr/>
          </a:p>
        </p:txBody>
      </p:sp>
      <p:sp>
        <p:nvSpPr>
          <p:cNvPr id="268" name="Shape 268"/>
          <p:cNvSpPr/>
          <p:nvPr/>
        </p:nvSpPr>
        <p:spPr>
          <a:xfrm>
            <a:off x="1256275" y="323500"/>
            <a:ext cx="108000" cy="100200"/>
          </a:xfrm>
          <a:prstGeom prst="ellipse">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cxnSp>
        <p:nvCxnSpPr>
          <p:cNvPr id="269" name="Shape 269"/>
          <p:cNvCxnSpPr>
            <a:stCxn id="268" idx="6"/>
          </p:cNvCxnSpPr>
          <p:nvPr/>
        </p:nvCxnSpPr>
        <p:spPr>
          <a:xfrm flipH="1" rot="10800000">
            <a:off x="1364275" y="352600"/>
            <a:ext cx="7118100" cy="21000"/>
          </a:xfrm>
          <a:prstGeom prst="straightConnector1">
            <a:avLst/>
          </a:prstGeom>
          <a:noFill/>
          <a:ln cap="flat" cmpd="sng" w="9525">
            <a:solidFill>
              <a:schemeClr val="dk2"/>
            </a:solidFill>
            <a:prstDash val="solid"/>
            <a:round/>
            <a:headEnd len="lg" w="lg" type="none"/>
            <a:tailEnd len="lg" w="lg" type="none"/>
          </a:ln>
        </p:spPr>
      </p:cxnSp>
      <p:sp>
        <p:nvSpPr>
          <p:cNvPr id="270" name="Shape 270"/>
          <p:cNvSpPr txBox="1"/>
          <p:nvPr/>
        </p:nvSpPr>
        <p:spPr>
          <a:xfrm>
            <a:off x="316675" y="338000"/>
            <a:ext cx="6644100" cy="753000"/>
          </a:xfrm>
          <a:prstGeom prst="rect">
            <a:avLst/>
          </a:prstGeom>
          <a:noFill/>
          <a:ln>
            <a:noFill/>
          </a:ln>
        </p:spPr>
        <p:txBody>
          <a:bodyPr anchorCtr="0" anchor="b" bIns="91425" lIns="91425" rIns="91425" wrap="square" tIns="91425">
            <a:noAutofit/>
          </a:bodyPr>
          <a:lstStyle/>
          <a:p>
            <a:pPr lvl="0" rtl="0">
              <a:spcBef>
                <a:spcPts val="0"/>
              </a:spcBef>
              <a:buNone/>
            </a:pPr>
            <a:r>
              <a:rPr lang="en-GB" sz="3000">
                <a:solidFill>
                  <a:srgbClr val="FFFFFF"/>
                </a:solidFill>
                <a:latin typeface="Oswald"/>
                <a:ea typeface="Oswald"/>
                <a:cs typeface="Oswald"/>
                <a:sym typeface="Oswald"/>
              </a:rPr>
              <a:t>Empirical Analysis </a:t>
            </a:r>
          </a:p>
        </p:txBody>
      </p:sp>
      <p:sp>
        <p:nvSpPr>
          <p:cNvPr id="271" name="Shape 271"/>
          <p:cNvSpPr txBox="1"/>
          <p:nvPr/>
        </p:nvSpPr>
        <p:spPr>
          <a:xfrm>
            <a:off x="164275" y="1547675"/>
            <a:ext cx="3738600" cy="2082000"/>
          </a:xfrm>
          <a:prstGeom prst="rect">
            <a:avLst/>
          </a:prstGeom>
          <a:noFill/>
          <a:ln>
            <a:noFill/>
          </a:ln>
        </p:spPr>
        <p:txBody>
          <a:bodyPr anchorCtr="0" anchor="ctr" bIns="91425" lIns="91425" rIns="91425" wrap="square" tIns="91425">
            <a:noAutofit/>
          </a:bodyPr>
          <a:lstStyle/>
          <a:p>
            <a:pPr indent="-330200" lvl="0" marL="457200" rtl="0">
              <a:spcBef>
                <a:spcPts val="0"/>
              </a:spcBef>
              <a:buClr>
                <a:srgbClr val="CCCCCC"/>
              </a:buClr>
              <a:buSzPct val="100000"/>
              <a:buFont typeface="Oswald"/>
              <a:buChar char="●"/>
            </a:pPr>
            <a:r>
              <a:rPr lang="en-GB" sz="1600">
                <a:solidFill>
                  <a:srgbClr val="CACACA"/>
                </a:solidFill>
                <a:latin typeface="Oswald"/>
                <a:ea typeface="Oswald"/>
                <a:cs typeface="Oswald"/>
                <a:sym typeface="Oswald"/>
              </a:rPr>
              <a:t>The scatter plot shows there is very low/limited correlation between United Airline Stock Prices and Vader Sentiment Mean Score. </a:t>
            </a:r>
            <a:br>
              <a:rPr lang="en-GB" sz="1600">
                <a:solidFill>
                  <a:srgbClr val="CCCCCC"/>
                </a:solidFill>
                <a:latin typeface="Oswald"/>
                <a:ea typeface="Oswald"/>
                <a:cs typeface="Oswald"/>
                <a:sym typeface="Oswald"/>
              </a:rPr>
            </a:br>
          </a:p>
          <a:p>
            <a:pPr indent="-330200" lvl="0" marL="457200" rtl="0">
              <a:spcBef>
                <a:spcPts val="0"/>
              </a:spcBef>
              <a:buClr>
                <a:srgbClr val="CCCCCC"/>
              </a:buClr>
              <a:buSzPct val="100000"/>
              <a:buFont typeface="Oswald"/>
              <a:buChar char="●"/>
            </a:pPr>
            <a:r>
              <a:rPr lang="en-GB" sz="1600">
                <a:solidFill>
                  <a:srgbClr val="CCCCCC"/>
                </a:solidFill>
                <a:latin typeface="Oswald"/>
                <a:ea typeface="Oswald"/>
                <a:cs typeface="Oswald"/>
                <a:sym typeface="Oswald"/>
              </a:rPr>
              <a:t>This finding sharply contrasts with the time plot that shows that both series captured each other’s movements overall.</a:t>
            </a:r>
          </a:p>
          <a:p>
            <a:pPr lvl="0" rtl="0">
              <a:spcBef>
                <a:spcPts val="0"/>
              </a:spcBef>
              <a:buNone/>
            </a:pPr>
            <a:r>
              <a:t/>
            </a:r>
            <a:endParaRPr sz="1600">
              <a:solidFill>
                <a:srgbClr val="CCCCCC"/>
              </a:solidFill>
              <a:latin typeface="Oswald"/>
              <a:ea typeface="Oswald"/>
              <a:cs typeface="Oswald"/>
              <a:sym typeface="Oswald"/>
            </a:endParaRPr>
          </a:p>
        </p:txBody>
      </p:sp>
      <p:sp>
        <p:nvSpPr>
          <p:cNvPr id="272" name="Shape 272"/>
          <p:cNvSpPr txBox="1"/>
          <p:nvPr>
            <p:ph idx="12" type="sldNum"/>
          </p:nvPr>
        </p:nvSpPr>
        <p:spPr>
          <a:xfrm>
            <a:off x="8472457" y="4663216"/>
            <a:ext cx="548700" cy="393600"/>
          </a:xfrm>
          <a:prstGeom prst="rect">
            <a:avLst/>
          </a:prstGeom>
        </p:spPr>
        <p:txBody>
          <a:bodyPr anchorCtr="0" anchor="ctr" bIns="91425" lIns="91425" rIns="91425" wrap="square" tIns="91425">
            <a:noAutofit/>
          </a:bodyPr>
          <a:lstStyle/>
          <a:p>
            <a:pPr lvl="0" rtl="0">
              <a:spcBef>
                <a:spcPts val="0"/>
              </a:spcBef>
              <a:buNone/>
            </a:pPr>
            <a:fld id="{00000000-1234-1234-1234-123412341234}" type="slidenum">
              <a:rPr lang="en-GB"/>
              <a:t>‹#›</a:t>
            </a:fld>
          </a:p>
        </p:txBody>
      </p:sp>
      <p:pic>
        <p:nvPicPr>
          <p:cNvPr id="273" name="Shape 273"/>
          <p:cNvPicPr preferRelativeResize="0"/>
          <p:nvPr/>
        </p:nvPicPr>
        <p:blipFill>
          <a:blip r:embed="rId3">
            <a:alphaModFix/>
          </a:blip>
          <a:stretch>
            <a:fillRect/>
          </a:stretch>
        </p:blipFill>
        <p:spPr>
          <a:xfrm>
            <a:off x="3902875" y="797950"/>
            <a:ext cx="5160624" cy="4179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